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6" r:id="rId2"/>
    <p:sldId id="256" r:id="rId3"/>
    <p:sldId id="305" r:id="rId4"/>
    <p:sldId id="281" r:id="rId5"/>
    <p:sldId id="307" r:id="rId6"/>
    <p:sldId id="287" r:id="rId7"/>
    <p:sldId id="288" r:id="rId8"/>
    <p:sldId id="277" r:id="rId9"/>
    <p:sldId id="289" r:id="rId10"/>
    <p:sldId id="290" r:id="rId11"/>
    <p:sldId id="293" r:id="rId12"/>
    <p:sldId id="291" r:id="rId13"/>
    <p:sldId id="278" r:id="rId14"/>
    <p:sldId id="296" r:id="rId15"/>
    <p:sldId id="294" r:id="rId16"/>
    <p:sldId id="295" r:id="rId17"/>
    <p:sldId id="301" r:id="rId18"/>
    <p:sldId id="304" r:id="rId19"/>
    <p:sldId id="299" r:id="rId20"/>
    <p:sldId id="298" r:id="rId21"/>
    <p:sldId id="302" r:id="rId22"/>
    <p:sldId id="303" r:id="rId23"/>
    <p:sldId id="300" r:id="rId24"/>
    <p:sldId id="292"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9F11"/>
    <a:srgbClr val="D67F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552" autoAdjust="0"/>
  </p:normalViewPr>
  <p:slideViewPr>
    <p:cSldViewPr>
      <p:cViewPr varScale="1">
        <p:scale>
          <a:sx n="106" d="100"/>
          <a:sy n="106" d="100"/>
        </p:scale>
        <p:origin x="-114"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fr-FR" smtClean="0"/>
              <a:t>Modifiez le style du titre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63713F57-5265-42C3-8582-F8C523BA703F}" type="datetimeFigureOut">
              <a:rPr lang="fr-FR" smtClean="0"/>
              <a:pPr/>
              <a:t>30/05/2019</a:t>
            </a:fld>
            <a:endParaRPr lang="fr-FR"/>
          </a:p>
        </p:txBody>
      </p:sp>
      <p:sp>
        <p:nvSpPr>
          <p:cNvPr id="8" name="Slide Number Placeholder 7"/>
          <p:cNvSpPr>
            <a:spLocks noGrp="1"/>
          </p:cNvSpPr>
          <p:nvPr>
            <p:ph type="sldNum" sz="quarter" idx="11"/>
          </p:nvPr>
        </p:nvSpPr>
        <p:spPr/>
        <p:txBody>
          <a:bodyPr/>
          <a:lstStyle/>
          <a:p>
            <a:fld id="{DAE3486F-9D1D-4237-8C17-C746FD2970FC}" type="slidenum">
              <a:rPr lang="fr-FR" smtClean="0"/>
              <a:pPr/>
              <a:t>‹N°›</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3713F57-5265-42C3-8582-F8C523BA703F}" type="datetimeFigureOut">
              <a:rPr lang="fr-FR" smtClean="0"/>
              <a:pPr/>
              <a:t>30/05/2019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E3486F-9D1D-4237-8C17-C746FD2970F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3713F57-5265-42C3-8582-F8C523BA703F}" type="datetimeFigureOut">
              <a:rPr lang="fr-FR" smtClean="0"/>
              <a:pPr/>
              <a:t>30/05/2019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E3486F-9D1D-4237-8C17-C746FD2970F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3713F57-5265-42C3-8582-F8C523BA703F}" type="datetimeFigureOut">
              <a:rPr lang="fr-FR" smtClean="0"/>
              <a:pPr/>
              <a:t>30/05/2019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E3486F-9D1D-4237-8C17-C746FD2970F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fr-FR" smtClean="0"/>
              <a:t>Modifiez le style du titre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3713F57-5265-42C3-8582-F8C523BA703F}" type="datetimeFigureOut">
              <a:rPr lang="fr-FR" smtClean="0"/>
              <a:pPr/>
              <a:t>30/05/2019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AE3486F-9D1D-4237-8C17-C746FD2970F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3713F57-5265-42C3-8582-F8C523BA703F}" type="datetimeFigureOut">
              <a:rPr lang="fr-FR" smtClean="0"/>
              <a:pPr/>
              <a:t>30/05/2019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E3486F-9D1D-4237-8C17-C746FD2970FC}" type="slidenum">
              <a:rPr lang="fr-FR" smtClean="0"/>
              <a:pPr/>
              <a:t>‹N°›</a:t>
            </a:fld>
            <a:endParaRPr lang="fr-FR"/>
          </a:p>
        </p:txBody>
      </p:sp>
      <p:sp>
        <p:nvSpPr>
          <p:cNvPr id="9" name="Title 8"/>
          <p:cNvSpPr>
            <a:spLocks noGrp="1"/>
          </p:cNvSpPr>
          <p:nvPr>
            <p:ph type="title"/>
          </p:nvPr>
        </p:nvSpPr>
        <p:spPr>
          <a:xfrm>
            <a:off x="914400" y="1544715"/>
            <a:ext cx="7315200" cy="1154097"/>
          </a:xfrm>
        </p:spPr>
        <p:txBody>
          <a:bodyPr/>
          <a:lstStyle/>
          <a:p>
            <a:r>
              <a:rPr lang="fr-FR" smtClean="0"/>
              <a:t>Modifiez le style du titre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63713F57-5265-42C3-8582-F8C523BA703F}" type="datetimeFigureOut">
              <a:rPr lang="fr-FR" smtClean="0"/>
              <a:pPr/>
              <a:t>30/05/2019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AE3486F-9D1D-4237-8C17-C746FD2970FC}" type="slidenum">
              <a:rPr lang="fr-FR" smtClean="0"/>
              <a:pPr/>
              <a:t>‹N°›</a:t>
            </a:fld>
            <a:endParaRPr lang="fr-FR"/>
          </a:p>
        </p:txBody>
      </p:sp>
      <p:sp>
        <p:nvSpPr>
          <p:cNvPr id="10" name="Title 9"/>
          <p:cNvSpPr>
            <a:spLocks noGrp="1"/>
          </p:cNvSpPr>
          <p:nvPr>
            <p:ph type="title"/>
          </p:nvPr>
        </p:nvSpPr>
        <p:spPr>
          <a:xfrm>
            <a:off x="914400" y="1544715"/>
            <a:ext cx="7315200" cy="1154097"/>
          </a:xfrm>
        </p:spPr>
        <p:txBody>
          <a:bodyPr/>
          <a:lstStyle/>
          <a:p>
            <a:r>
              <a:rPr lang="fr-FR" smtClean="0"/>
              <a:t>Modifiez le style du titre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63713F57-5265-42C3-8582-F8C523BA703F}" type="datetimeFigureOut">
              <a:rPr lang="fr-FR" smtClean="0"/>
              <a:pPr/>
              <a:t>30/05/2019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AE3486F-9D1D-4237-8C17-C746FD2970F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13F57-5265-42C3-8582-F8C523BA703F}" type="datetimeFigureOut">
              <a:rPr lang="fr-FR" smtClean="0"/>
              <a:pPr/>
              <a:t>30/05/2019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AE3486F-9D1D-4237-8C17-C746FD2970F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fr-FR" smtClean="0"/>
              <a:t>Modifiez le style du titre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3713F57-5265-42C3-8582-F8C523BA703F}" type="datetimeFigureOut">
              <a:rPr lang="fr-FR" smtClean="0"/>
              <a:pPr/>
              <a:t>30/05/2019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E3486F-9D1D-4237-8C17-C746FD2970F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3713F57-5265-42C3-8582-F8C523BA703F}" type="datetimeFigureOut">
              <a:rPr lang="fr-FR" smtClean="0"/>
              <a:pPr/>
              <a:t>30/05/2019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AE3486F-9D1D-4237-8C17-C746FD2970F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80000"/>
                <a:satMod val="100000"/>
                <a:lumMod val="0"/>
              </a:schemeClr>
            </a:gs>
            <a:gs pos="1000">
              <a:schemeClr val="bg2">
                <a:tint val="100000"/>
                <a:shade val="95000"/>
                <a:satMod val="100000"/>
                <a:lumMod val="100000"/>
              </a:schemeClr>
            </a:gs>
            <a:gs pos="3000">
              <a:schemeClr val="accent3">
                <a:lumMod val="79000"/>
                <a:lumOff val="21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63713F57-5265-42C3-8582-F8C523BA703F}" type="datetimeFigureOut">
              <a:rPr lang="fr-FR" smtClean="0"/>
              <a:pPr/>
              <a:t>30/05/2019</a:t>
            </a:fld>
            <a:endParaRPr lang="fr-F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DAE3486F-9D1D-4237-8C17-C746FD2970FC}" type="slidenum">
              <a:rPr lang="fr-FR" smtClean="0"/>
              <a:pPr/>
              <a:t>‹N°›</a:t>
            </a:fld>
            <a:endParaRPr lang="fr-F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214678" y="1714488"/>
            <a:ext cx="2122848" cy="461665"/>
          </a:xfrm>
          <a:prstGeom prst="rect">
            <a:avLst/>
          </a:prstGeom>
          <a:noFill/>
        </p:spPr>
        <p:txBody>
          <a:bodyPr wrap="square" rtlCol="0">
            <a:spAutoFit/>
          </a:bodyPr>
          <a:lstStyle/>
          <a:p>
            <a:pPr algn="ctr"/>
            <a:r>
              <a:rPr lang="fr-FR" sz="2400" dirty="0" smtClean="0">
                <a:solidFill>
                  <a:schemeClr val="tx2"/>
                </a:solidFill>
                <a:latin typeface="Freestyle Script" panose="030804020302050B0404" pitchFamily="66" charset="0"/>
              </a:rPr>
              <a:t>Jouer d’un instrument </a:t>
            </a:r>
            <a:endParaRPr lang="fr-FR" sz="2400" dirty="0">
              <a:solidFill>
                <a:schemeClr val="tx2"/>
              </a:solidFill>
              <a:latin typeface="Freestyle Script" panose="030804020302050B0404" pitchFamily="66" charset="0"/>
            </a:endParaRPr>
          </a:p>
        </p:txBody>
      </p:sp>
      <p:sp>
        <p:nvSpPr>
          <p:cNvPr id="9" name="ZoneTexte 8"/>
          <p:cNvSpPr txBox="1"/>
          <p:nvPr/>
        </p:nvSpPr>
        <p:spPr>
          <a:xfrm>
            <a:off x="6215074" y="5214950"/>
            <a:ext cx="2808312" cy="461665"/>
          </a:xfrm>
          <a:prstGeom prst="rect">
            <a:avLst/>
          </a:prstGeom>
          <a:noFill/>
        </p:spPr>
        <p:txBody>
          <a:bodyPr wrap="square" rtlCol="0">
            <a:spAutoFit/>
          </a:bodyPr>
          <a:lstStyle/>
          <a:p>
            <a:r>
              <a:rPr lang="fr-FR" sz="2400" dirty="0" smtClean="0">
                <a:solidFill>
                  <a:schemeClr val="accent4">
                    <a:lumMod val="20000"/>
                    <a:lumOff val="80000"/>
                  </a:schemeClr>
                </a:solidFill>
                <a:latin typeface="Freestyle Script" panose="030804020302050B0404" pitchFamily="66" charset="0"/>
              </a:rPr>
              <a:t>Parler des langues étrangères</a:t>
            </a:r>
            <a:endParaRPr lang="fr-FR" sz="2400" dirty="0">
              <a:solidFill>
                <a:schemeClr val="accent4">
                  <a:lumMod val="20000"/>
                  <a:lumOff val="80000"/>
                </a:schemeClr>
              </a:solidFill>
              <a:latin typeface="Freestyle Script" panose="030804020302050B0404" pitchFamily="66" charset="0"/>
            </a:endParaRPr>
          </a:p>
        </p:txBody>
      </p:sp>
      <p:sp>
        <p:nvSpPr>
          <p:cNvPr id="10" name="ZoneTexte 9"/>
          <p:cNvSpPr txBox="1"/>
          <p:nvPr/>
        </p:nvSpPr>
        <p:spPr>
          <a:xfrm>
            <a:off x="4357686" y="4572008"/>
            <a:ext cx="2592289" cy="461665"/>
          </a:xfrm>
          <a:prstGeom prst="rect">
            <a:avLst/>
          </a:prstGeom>
          <a:noFill/>
        </p:spPr>
        <p:txBody>
          <a:bodyPr wrap="square" rtlCol="0">
            <a:spAutoFit/>
          </a:bodyPr>
          <a:lstStyle/>
          <a:p>
            <a:r>
              <a:rPr lang="fr-FR" sz="2400" dirty="0" smtClean="0">
                <a:solidFill>
                  <a:srgbClr val="0070C0"/>
                </a:solidFill>
                <a:latin typeface="Freestyle Script" panose="030804020302050B0404" pitchFamily="66" charset="0"/>
              </a:rPr>
              <a:t>S’exprimer avec son corps</a:t>
            </a:r>
            <a:endParaRPr lang="fr-FR" sz="2400" dirty="0">
              <a:solidFill>
                <a:srgbClr val="0070C0"/>
              </a:solidFill>
              <a:latin typeface="Freestyle Script" panose="030804020302050B0404" pitchFamily="66" charset="0"/>
            </a:endParaRPr>
          </a:p>
        </p:txBody>
      </p:sp>
      <p:sp>
        <p:nvSpPr>
          <p:cNvPr id="11" name="ZoneTexte 10"/>
          <p:cNvSpPr txBox="1"/>
          <p:nvPr/>
        </p:nvSpPr>
        <p:spPr>
          <a:xfrm>
            <a:off x="2571736" y="6072206"/>
            <a:ext cx="3194106" cy="461665"/>
          </a:xfrm>
          <a:prstGeom prst="rect">
            <a:avLst/>
          </a:prstGeom>
          <a:noFill/>
        </p:spPr>
        <p:txBody>
          <a:bodyPr wrap="square" rtlCol="0">
            <a:spAutoFit/>
          </a:bodyPr>
          <a:lstStyle/>
          <a:p>
            <a:pPr algn="ctr"/>
            <a:r>
              <a:rPr lang="fr-FR" sz="2400" dirty="0" smtClean="0">
                <a:solidFill>
                  <a:srgbClr val="FFFF00"/>
                </a:solidFill>
                <a:latin typeface="Freestyle Script" panose="030804020302050B0404" pitchFamily="66" charset="0"/>
              </a:rPr>
              <a:t>Se laisser toucher par ses émotions</a:t>
            </a:r>
            <a:endParaRPr lang="fr-FR" sz="2400" dirty="0">
              <a:solidFill>
                <a:srgbClr val="FFFF00"/>
              </a:solidFill>
              <a:latin typeface="Freestyle Script" panose="030804020302050B0404" pitchFamily="66" charset="0"/>
            </a:endParaRPr>
          </a:p>
        </p:txBody>
      </p:sp>
      <p:sp>
        <p:nvSpPr>
          <p:cNvPr id="12" name="ZoneTexte 11"/>
          <p:cNvSpPr txBox="1"/>
          <p:nvPr/>
        </p:nvSpPr>
        <p:spPr>
          <a:xfrm>
            <a:off x="6548299" y="2071678"/>
            <a:ext cx="2595701" cy="461665"/>
          </a:xfrm>
          <a:prstGeom prst="rect">
            <a:avLst/>
          </a:prstGeom>
          <a:noFill/>
        </p:spPr>
        <p:txBody>
          <a:bodyPr wrap="square" rtlCol="0">
            <a:spAutoFit/>
          </a:bodyPr>
          <a:lstStyle/>
          <a:p>
            <a:r>
              <a:rPr lang="fr-FR" sz="2400" dirty="0" smtClean="0">
                <a:latin typeface="Freestyle Script" panose="030804020302050B0404" pitchFamily="66" charset="0"/>
              </a:rPr>
              <a:t>Avoir le sens de l’observation</a:t>
            </a:r>
            <a:endParaRPr lang="fr-FR" sz="2400" dirty="0">
              <a:latin typeface="Freestyle Script" panose="030804020302050B0404" pitchFamily="66" charset="0"/>
            </a:endParaRPr>
          </a:p>
        </p:txBody>
      </p:sp>
      <p:sp>
        <p:nvSpPr>
          <p:cNvPr id="13" name="ZoneTexte 12"/>
          <p:cNvSpPr txBox="1"/>
          <p:nvPr/>
        </p:nvSpPr>
        <p:spPr>
          <a:xfrm>
            <a:off x="142844" y="1500174"/>
            <a:ext cx="2450386" cy="461665"/>
          </a:xfrm>
          <a:prstGeom prst="rect">
            <a:avLst/>
          </a:prstGeom>
          <a:noFill/>
        </p:spPr>
        <p:txBody>
          <a:bodyPr wrap="square" rtlCol="0">
            <a:spAutoFit/>
          </a:bodyPr>
          <a:lstStyle/>
          <a:p>
            <a:r>
              <a:rPr lang="fr-FR" sz="2400" dirty="0" smtClean="0">
                <a:solidFill>
                  <a:schemeClr val="accent4">
                    <a:lumMod val="40000"/>
                    <a:lumOff val="60000"/>
                  </a:schemeClr>
                </a:solidFill>
                <a:latin typeface="Freestyle Script" panose="030804020302050B0404" pitchFamily="66" charset="0"/>
              </a:rPr>
              <a:t>Partager, rendre service</a:t>
            </a:r>
            <a:endParaRPr lang="fr-FR" sz="2400" dirty="0">
              <a:solidFill>
                <a:schemeClr val="accent4">
                  <a:lumMod val="40000"/>
                  <a:lumOff val="60000"/>
                </a:schemeClr>
              </a:solidFill>
              <a:latin typeface="Freestyle Script" panose="030804020302050B0404" pitchFamily="66" charset="0"/>
            </a:endParaRPr>
          </a:p>
        </p:txBody>
      </p:sp>
      <p:sp>
        <p:nvSpPr>
          <p:cNvPr id="14" name="ZoneTexte 13"/>
          <p:cNvSpPr txBox="1"/>
          <p:nvPr/>
        </p:nvSpPr>
        <p:spPr>
          <a:xfrm>
            <a:off x="1928794" y="785794"/>
            <a:ext cx="4929222" cy="461665"/>
          </a:xfrm>
          <a:prstGeom prst="rect">
            <a:avLst/>
          </a:prstGeom>
          <a:noFill/>
        </p:spPr>
        <p:txBody>
          <a:bodyPr wrap="square" rtlCol="0">
            <a:spAutoFit/>
          </a:bodyPr>
          <a:lstStyle/>
          <a:p>
            <a:r>
              <a:rPr lang="fr-FR" sz="2400" dirty="0" smtClean="0">
                <a:solidFill>
                  <a:srgbClr val="92D050"/>
                </a:solidFill>
                <a:latin typeface="Freestyle Script" panose="030804020302050B0404" pitchFamily="66" charset="0"/>
              </a:rPr>
              <a:t>Collectionner les roches, les insectes, les </a:t>
            </a:r>
            <a:r>
              <a:rPr lang="fr-FR" sz="2400" dirty="0" smtClean="0">
                <a:solidFill>
                  <a:srgbClr val="92D050"/>
                </a:solidFill>
                <a:latin typeface="Freestyle Script" panose="030804020302050B0404" pitchFamily="66" charset="0"/>
              </a:rPr>
              <a:t>plantes ,etc.</a:t>
            </a:r>
            <a:endParaRPr lang="fr-FR" sz="2400" dirty="0">
              <a:solidFill>
                <a:srgbClr val="92D050"/>
              </a:solidFill>
              <a:latin typeface="Freestyle Script" panose="030804020302050B0404" pitchFamily="66" charset="0"/>
            </a:endParaRPr>
          </a:p>
        </p:txBody>
      </p:sp>
      <p:sp>
        <p:nvSpPr>
          <p:cNvPr id="15" name="ZoneTexte 14"/>
          <p:cNvSpPr txBox="1"/>
          <p:nvPr/>
        </p:nvSpPr>
        <p:spPr>
          <a:xfrm>
            <a:off x="2928926" y="3143248"/>
            <a:ext cx="2664295" cy="461665"/>
          </a:xfrm>
          <a:prstGeom prst="rect">
            <a:avLst/>
          </a:prstGeom>
          <a:noFill/>
        </p:spPr>
        <p:txBody>
          <a:bodyPr wrap="square" rtlCol="0">
            <a:spAutoFit/>
          </a:bodyPr>
          <a:lstStyle/>
          <a:p>
            <a:r>
              <a:rPr lang="fr-FR" sz="2400" dirty="0" smtClean="0">
                <a:solidFill>
                  <a:srgbClr val="FF0000"/>
                </a:solidFill>
                <a:latin typeface="Freestyle Script" panose="030804020302050B0404" pitchFamily="66" charset="0"/>
              </a:rPr>
              <a:t>Manipuler des univers virtuels</a:t>
            </a:r>
            <a:endParaRPr lang="fr-FR" sz="2400" dirty="0">
              <a:solidFill>
                <a:srgbClr val="FF0000"/>
              </a:solidFill>
              <a:latin typeface="Freestyle Script" panose="030804020302050B0404" pitchFamily="66" charset="0"/>
            </a:endParaRPr>
          </a:p>
        </p:txBody>
      </p:sp>
      <p:sp>
        <p:nvSpPr>
          <p:cNvPr id="17" name="ZoneTexte 16"/>
          <p:cNvSpPr txBox="1"/>
          <p:nvPr/>
        </p:nvSpPr>
        <p:spPr>
          <a:xfrm>
            <a:off x="1714480" y="4572008"/>
            <a:ext cx="2460651" cy="461665"/>
          </a:xfrm>
          <a:prstGeom prst="rect">
            <a:avLst/>
          </a:prstGeom>
          <a:noFill/>
        </p:spPr>
        <p:txBody>
          <a:bodyPr wrap="square" rtlCol="0">
            <a:spAutoFit/>
          </a:bodyPr>
          <a:lstStyle/>
          <a:p>
            <a:r>
              <a:rPr lang="fr-FR" sz="2400" dirty="0" smtClean="0">
                <a:solidFill>
                  <a:srgbClr val="0070C0"/>
                </a:solidFill>
                <a:latin typeface="Freestyle Script" panose="030804020302050B0404" pitchFamily="66" charset="0"/>
              </a:rPr>
              <a:t>Etre habile avec ses mains</a:t>
            </a:r>
            <a:endParaRPr lang="fr-FR" sz="2400" dirty="0">
              <a:solidFill>
                <a:srgbClr val="0070C0"/>
              </a:solidFill>
              <a:latin typeface="Freestyle Script" panose="030804020302050B0404" pitchFamily="66" charset="0"/>
            </a:endParaRPr>
          </a:p>
        </p:txBody>
      </p:sp>
      <p:sp>
        <p:nvSpPr>
          <p:cNvPr id="20" name="ZoneTexte 19"/>
          <p:cNvSpPr txBox="1"/>
          <p:nvPr/>
        </p:nvSpPr>
        <p:spPr>
          <a:xfrm>
            <a:off x="2786050" y="1214422"/>
            <a:ext cx="3071834" cy="461665"/>
          </a:xfrm>
          <a:prstGeom prst="rect">
            <a:avLst/>
          </a:prstGeom>
          <a:noFill/>
        </p:spPr>
        <p:txBody>
          <a:bodyPr wrap="square" rtlCol="0">
            <a:spAutoFit/>
          </a:bodyPr>
          <a:lstStyle/>
          <a:p>
            <a:r>
              <a:rPr lang="fr-FR" sz="2400" dirty="0" smtClean="0">
                <a:solidFill>
                  <a:srgbClr val="FFFF00"/>
                </a:solidFill>
                <a:latin typeface="Freestyle Script" panose="030804020302050B0404" pitchFamily="66" charset="0"/>
              </a:rPr>
              <a:t>Percevoir les sentiments des autres</a:t>
            </a:r>
            <a:endParaRPr lang="fr-FR" sz="2400" dirty="0">
              <a:solidFill>
                <a:srgbClr val="FFFF00"/>
              </a:solidFill>
              <a:latin typeface="Freestyle Script" panose="030804020302050B0404" pitchFamily="66" charset="0"/>
            </a:endParaRPr>
          </a:p>
        </p:txBody>
      </p:sp>
      <p:sp>
        <p:nvSpPr>
          <p:cNvPr id="23" name="ZoneTexte 22"/>
          <p:cNvSpPr txBox="1"/>
          <p:nvPr/>
        </p:nvSpPr>
        <p:spPr>
          <a:xfrm>
            <a:off x="2857488" y="2214554"/>
            <a:ext cx="3015712" cy="461665"/>
          </a:xfrm>
          <a:prstGeom prst="rect">
            <a:avLst/>
          </a:prstGeom>
          <a:noFill/>
        </p:spPr>
        <p:txBody>
          <a:bodyPr wrap="square" rtlCol="0">
            <a:spAutoFit/>
          </a:bodyPr>
          <a:lstStyle/>
          <a:p>
            <a:r>
              <a:rPr lang="fr-FR" sz="2400" dirty="0" smtClean="0">
                <a:solidFill>
                  <a:srgbClr val="92D050"/>
                </a:solidFill>
                <a:latin typeface="Freestyle Script" panose="030804020302050B0404" pitchFamily="66" charset="0"/>
              </a:rPr>
              <a:t>Aimer les activités de pleine nature</a:t>
            </a:r>
            <a:endParaRPr lang="fr-FR" sz="2400" dirty="0">
              <a:solidFill>
                <a:srgbClr val="92D050"/>
              </a:solidFill>
              <a:latin typeface="Freestyle Script" panose="030804020302050B0404" pitchFamily="66" charset="0"/>
            </a:endParaRPr>
          </a:p>
        </p:txBody>
      </p:sp>
      <p:sp>
        <p:nvSpPr>
          <p:cNvPr id="24" name="ZoneTexte 23"/>
          <p:cNvSpPr txBox="1"/>
          <p:nvPr/>
        </p:nvSpPr>
        <p:spPr>
          <a:xfrm>
            <a:off x="6500826" y="3286124"/>
            <a:ext cx="2239129" cy="461665"/>
          </a:xfrm>
          <a:prstGeom prst="rect">
            <a:avLst/>
          </a:prstGeom>
          <a:noFill/>
        </p:spPr>
        <p:txBody>
          <a:bodyPr wrap="square" rtlCol="0">
            <a:spAutoFit/>
          </a:bodyPr>
          <a:lstStyle/>
          <a:p>
            <a:r>
              <a:rPr lang="fr-FR" sz="2400" dirty="0" smtClean="0">
                <a:latin typeface="Freestyle Script" panose="030804020302050B0404" pitchFamily="66" charset="0"/>
              </a:rPr>
              <a:t>S’orienter </a:t>
            </a:r>
            <a:r>
              <a:rPr lang="fr-FR" sz="2400" dirty="0" smtClean="0">
                <a:latin typeface="Freestyle Script" panose="030804020302050B0404" pitchFamily="66" charset="0"/>
              </a:rPr>
              <a:t>dans l’espace</a:t>
            </a:r>
            <a:endParaRPr lang="fr-FR" sz="2400" dirty="0">
              <a:latin typeface="Freestyle Script" panose="030804020302050B0404" pitchFamily="66" charset="0"/>
            </a:endParaRPr>
          </a:p>
        </p:txBody>
      </p:sp>
      <p:sp>
        <p:nvSpPr>
          <p:cNvPr id="25" name="ZoneTexte 24"/>
          <p:cNvSpPr txBox="1"/>
          <p:nvPr/>
        </p:nvSpPr>
        <p:spPr>
          <a:xfrm>
            <a:off x="2428860" y="5572140"/>
            <a:ext cx="3348373" cy="461665"/>
          </a:xfrm>
          <a:prstGeom prst="rect">
            <a:avLst/>
          </a:prstGeom>
          <a:noFill/>
        </p:spPr>
        <p:txBody>
          <a:bodyPr wrap="square" rtlCol="0">
            <a:spAutoFit/>
          </a:bodyPr>
          <a:lstStyle/>
          <a:p>
            <a:r>
              <a:rPr lang="fr-FR" sz="2400" dirty="0" smtClean="0">
                <a:solidFill>
                  <a:srgbClr val="FFFF00"/>
                </a:solidFill>
                <a:latin typeface="Freestyle Script" panose="030804020302050B0404" pitchFamily="66" charset="0"/>
              </a:rPr>
              <a:t>Connaitre ses forces et ses faiblesses</a:t>
            </a:r>
            <a:endParaRPr lang="fr-FR" sz="2400" dirty="0">
              <a:solidFill>
                <a:srgbClr val="FFFF00"/>
              </a:solidFill>
              <a:latin typeface="Freestyle Script" panose="030804020302050B0404" pitchFamily="66" charset="0"/>
            </a:endParaRPr>
          </a:p>
        </p:txBody>
      </p:sp>
      <p:sp>
        <p:nvSpPr>
          <p:cNvPr id="22" name="ZoneTexte 21"/>
          <p:cNvSpPr txBox="1"/>
          <p:nvPr/>
        </p:nvSpPr>
        <p:spPr>
          <a:xfrm>
            <a:off x="6786578" y="5572140"/>
            <a:ext cx="2000264" cy="461665"/>
          </a:xfrm>
          <a:prstGeom prst="rect">
            <a:avLst/>
          </a:prstGeom>
          <a:noFill/>
        </p:spPr>
        <p:txBody>
          <a:bodyPr wrap="square" rtlCol="0">
            <a:spAutoFit/>
          </a:bodyPr>
          <a:lstStyle/>
          <a:p>
            <a:r>
              <a:rPr lang="fr-FR" sz="2400" dirty="0" smtClean="0">
                <a:solidFill>
                  <a:schemeClr val="accent4">
                    <a:lumMod val="20000"/>
                    <a:lumOff val="80000"/>
                  </a:schemeClr>
                </a:solidFill>
                <a:latin typeface="Freestyle Script" panose="030804020302050B0404" pitchFamily="66" charset="0"/>
              </a:rPr>
              <a:t>Raconter des histoires</a:t>
            </a:r>
            <a:endParaRPr lang="fr-FR" sz="2400" dirty="0">
              <a:solidFill>
                <a:schemeClr val="accent4">
                  <a:lumMod val="20000"/>
                  <a:lumOff val="80000"/>
                </a:schemeClr>
              </a:solidFill>
              <a:latin typeface="Freestyle Script" panose="030804020302050B0404" pitchFamily="66" charset="0"/>
            </a:endParaRPr>
          </a:p>
        </p:txBody>
      </p:sp>
      <p:sp>
        <p:nvSpPr>
          <p:cNvPr id="26" name="ZoneTexte 25"/>
          <p:cNvSpPr txBox="1"/>
          <p:nvPr/>
        </p:nvSpPr>
        <p:spPr>
          <a:xfrm>
            <a:off x="2714612" y="4143380"/>
            <a:ext cx="2939403" cy="461665"/>
          </a:xfrm>
          <a:prstGeom prst="rect">
            <a:avLst/>
          </a:prstGeom>
          <a:noFill/>
        </p:spPr>
        <p:txBody>
          <a:bodyPr wrap="square" rtlCol="0">
            <a:spAutoFit/>
          </a:bodyPr>
          <a:lstStyle/>
          <a:p>
            <a:r>
              <a:rPr lang="fr-FR" sz="2400" dirty="0" smtClean="0">
                <a:solidFill>
                  <a:srgbClr val="7030A0"/>
                </a:solidFill>
                <a:latin typeface="Freestyle Script" panose="030804020302050B0404" pitchFamily="66" charset="0"/>
              </a:rPr>
              <a:t>Se préoccuper de l’environnement</a:t>
            </a:r>
            <a:endParaRPr lang="fr-FR" sz="2400" dirty="0">
              <a:solidFill>
                <a:srgbClr val="7030A0"/>
              </a:solidFill>
              <a:latin typeface="Freestyle Script" panose="030804020302050B0404" pitchFamily="66" charset="0"/>
            </a:endParaRPr>
          </a:p>
        </p:txBody>
      </p:sp>
      <p:sp>
        <p:nvSpPr>
          <p:cNvPr id="27" name="ZoneTexte 26"/>
          <p:cNvSpPr txBox="1"/>
          <p:nvPr/>
        </p:nvSpPr>
        <p:spPr>
          <a:xfrm>
            <a:off x="357158" y="2000240"/>
            <a:ext cx="2239129" cy="461665"/>
          </a:xfrm>
          <a:prstGeom prst="rect">
            <a:avLst/>
          </a:prstGeom>
          <a:noFill/>
          <a:ln>
            <a:noFill/>
          </a:ln>
        </p:spPr>
        <p:txBody>
          <a:bodyPr wrap="square" rtlCol="0">
            <a:spAutoFit/>
          </a:bodyPr>
          <a:lstStyle/>
          <a:p>
            <a:r>
              <a:rPr lang="fr-FR" sz="2400" dirty="0" smtClean="0">
                <a:solidFill>
                  <a:schemeClr val="accent4">
                    <a:lumMod val="40000"/>
                    <a:lumOff val="60000"/>
                  </a:schemeClr>
                </a:solidFill>
                <a:latin typeface="Freestyle Script" panose="030804020302050B0404" pitchFamily="66" charset="0"/>
              </a:rPr>
              <a:t>Travailler</a:t>
            </a:r>
            <a:r>
              <a:rPr lang="fr-FR" sz="2400" dirty="0" smtClean="0">
                <a:latin typeface="Freestyle Script" panose="030804020302050B0404" pitchFamily="66" charset="0"/>
              </a:rPr>
              <a:t> </a:t>
            </a:r>
            <a:r>
              <a:rPr lang="fr-FR" sz="2400" dirty="0" smtClean="0">
                <a:solidFill>
                  <a:schemeClr val="accent4">
                    <a:lumMod val="40000"/>
                    <a:lumOff val="60000"/>
                  </a:schemeClr>
                </a:solidFill>
                <a:latin typeface="Freestyle Script" panose="030804020302050B0404" pitchFamily="66" charset="0"/>
              </a:rPr>
              <a:t>en</a:t>
            </a:r>
            <a:r>
              <a:rPr lang="fr-FR" sz="2400" dirty="0" smtClean="0">
                <a:latin typeface="Freestyle Script" panose="030804020302050B0404" pitchFamily="66" charset="0"/>
              </a:rPr>
              <a:t> </a:t>
            </a:r>
            <a:r>
              <a:rPr lang="fr-FR" sz="2400" dirty="0" smtClean="0">
                <a:solidFill>
                  <a:schemeClr val="accent4">
                    <a:lumMod val="40000"/>
                    <a:lumOff val="60000"/>
                  </a:schemeClr>
                </a:solidFill>
                <a:latin typeface="Freestyle Script" panose="030804020302050B0404" pitchFamily="66" charset="0"/>
              </a:rPr>
              <a:t>équipe</a:t>
            </a:r>
            <a:endParaRPr lang="fr-FR" sz="2400" dirty="0">
              <a:solidFill>
                <a:schemeClr val="accent4">
                  <a:lumMod val="40000"/>
                  <a:lumOff val="60000"/>
                </a:schemeClr>
              </a:solidFill>
              <a:latin typeface="Freestyle Script" panose="030804020302050B0404" pitchFamily="66" charset="0"/>
            </a:endParaRPr>
          </a:p>
        </p:txBody>
      </p:sp>
      <p:sp>
        <p:nvSpPr>
          <p:cNvPr id="28" name="ZoneTexte 27"/>
          <p:cNvSpPr txBox="1"/>
          <p:nvPr/>
        </p:nvSpPr>
        <p:spPr>
          <a:xfrm>
            <a:off x="2643174" y="357166"/>
            <a:ext cx="3461390" cy="461665"/>
          </a:xfrm>
          <a:prstGeom prst="rect">
            <a:avLst/>
          </a:prstGeom>
          <a:noFill/>
        </p:spPr>
        <p:txBody>
          <a:bodyPr wrap="square" rtlCol="0">
            <a:spAutoFit/>
          </a:bodyPr>
          <a:lstStyle/>
          <a:p>
            <a:r>
              <a:rPr lang="fr-FR" sz="2400" dirty="0" smtClean="0">
                <a:solidFill>
                  <a:srgbClr val="FF0000"/>
                </a:solidFill>
                <a:latin typeface="Freestyle Script" panose="030804020302050B0404" pitchFamily="66" charset="0"/>
              </a:rPr>
              <a:t>Etre curieux du fonctionnement des objets</a:t>
            </a:r>
            <a:endParaRPr lang="fr-FR" sz="2400" dirty="0">
              <a:solidFill>
                <a:srgbClr val="FF0000"/>
              </a:solidFill>
              <a:latin typeface="Freestyle Script" panose="030804020302050B0404" pitchFamily="66" charset="0"/>
            </a:endParaRPr>
          </a:p>
        </p:txBody>
      </p:sp>
      <p:sp>
        <p:nvSpPr>
          <p:cNvPr id="29" name="ZoneTexte 28"/>
          <p:cNvSpPr txBox="1"/>
          <p:nvPr/>
        </p:nvSpPr>
        <p:spPr>
          <a:xfrm>
            <a:off x="6643702" y="2643182"/>
            <a:ext cx="2036858" cy="461665"/>
          </a:xfrm>
          <a:prstGeom prst="rect">
            <a:avLst/>
          </a:prstGeom>
          <a:noFill/>
        </p:spPr>
        <p:txBody>
          <a:bodyPr wrap="square" rtlCol="0">
            <a:spAutoFit/>
          </a:bodyPr>
          <a:lstStyle/>
          <a:p>
            <a:r>
              <a:rPr lang="fr-FR" sz="2400" dirty="0" smtClean="0">
                <a:latin typeface="Freestyle Script" panose="030804020302050B0404" pitchFamily="66" charset="0"/>
              </a:rPr>
              <a:t>Dessiner, griffonner</a:t>
            </a:r>
            <a:endParaRPr lang="fr-FR" sz="2400" dirty="0">
              <a:latin typeface="Freestyle Script" panose="030804020302050B0404" pitchFamily="66" charset="0"/>
            </a:endParaRPr>
          </a:p>
        </p:txBody>
      </p:sp>
      <p:sp>
        <p:nvSpPr>
          <p:cNvPr id="30" name="ZoneTexte 29"/>
          <p:cNvSpPr txBox="1"/>
          <p:nvPr/>
        </p:nvSpPr>
        <p:spPr>
          <a:xfrm>
            <a:off x="2786050" y="5072074"/>
            <a:ext cx="2743396" cy="461665"/>
          </a:xfrm>
          <a:prstGeom prst="rect">
            <a:avLst/>
          </a:prstGeom>
          <a:noFill/>
        </p:spPr>
        <p:txBody>
          <a:bodyPr wrap="square" rtlCol="0">
            <a:spAutoFit/>
          </a:bodyPr>
          <a:lstStyle/>
          <a:p>
            <a:r>
              <a:rPr lang="fr-FR" sz="2400" dirty="0" smtClean="0">
                <a:solidFill>
                  <a:srgbClr val="FF0000"/>
                </a:solidFill>
                <a:latin typeface="Freestyle Script" panose="030804020302050B0404" pitchFamily="66" charset="0"/>
              </a:rPr>
              <a:t>Maitriser </a:t>
            </a:r>
            <a:r>
              <a:rPr lang="fr-FR" sz="2400" dirty="0" smtClean="0">
                <a:solidFill>
                  <a:srgbClr val="FF0000"/>
                </a:solidFill>
                <a:latin typeface="Freestyle Script" panose="030804020302050B0404" pitchFamily="66" charset="0"/>
              </a:rPr>
              <a:t>les </a:t>
            </a:r>
            <a:r>
              <a:rPr lang="fr-FR" sz="2400" dirty="0" smtClean="0">
                <a:solidFill>
                  <a:srgbClr val="FF0000"/>
                </a:solidFill>
                <a:latin typeface="Freestyle Script" panose="030804020302050B0404" pitchFamily="66" charset="0"/>
              </a:rPr>
              <a:t>jeux de stratégies</a:t>
            </a:r>
            <a:endParaRPr lang="fr-FR" sz="2400" dirty="0">
              <a:solidFill>
                <a:srgbClr val="FF0000"/>
              </a:solidFill>
              <a:latin typeface="Freestyle Script" panose="030804020302050B0404" pitchFamily="66" charset="0"/>
            </a:endParaRPr>
          </a:p>
        </p:txBody>
      </p:sp>
      <p:sp>
        <p:nvSpPr>
          <p:cNvPr id="31" name="ZoneTexte 30"/>
          <p:cNvSpPr txBox="1"/>
          <p:nvPr/>
        </p:nvSpPr>
        <p:spPr>
          <a:xfrm>
            <a:off x="2786050" y="3643314"/>
            <a:ext cx="2797481" cy="461665"/>
          </a:xfrm>
          <a:prstGeom prst="rect">
            <a:avLst/>
          </a:prstGeom>
          <a:noFill/>
        </p:spPr>
        <p:txBody>
          <a:bodyPr wrap="square" rtlCol="0">
            <a:spAutoFit/>
          </a:bodyPr>
          <a:lstStyle/>
          <a:p>
            <a:r>
              <a:rPr lang="fr-FR" sz="2400" dirty="0" smtClean="0">
                <a:solidFill>
                  <a:schemeClr val="tx2"/>
                </a:solidFill>
                <a:latin typeface="Freestyle Script" panose="030804020302050B0404" pitchFamily="66" charset="0"/>
              </a:rPr>
              <a:t>Fredonner un air, une chanson</a:t>
            </a:r>
            <a:endParaRPr lang="fr-FR" sz="2400" dirty="0">
              <a:solidFill>
                <a:schemeClr val="tx2"/>
              </a:solidFill>
              <a:latin typeface="Freestyle Script" panose="030804020302050B0404" pitchFamily="66" charset="0"/>
            </a:endParaRPr>
          </a:p>
        </p:txBody>
      </p:sp>
      <p:sp>
        <p:nvSpPr>
          <p:cNvPr id="19" name="ZoneTexte 18"/>
          <p:cNvSpPr txBox="1"/>
          <p:nvPr/>
        </p:nvSpPr>
        <p:spPr>
          <a:xfrm>
            <a:off x="2714612" y="2643182"/>
            <a:ext cx="3143271" cy="461665"/>
          </a:xfrm>
          <a:prstGeom prst="rect">
            <a:avLst/>
          </a:prstGeom>
          <a:noFill/>
        </p:spPr>
        <p:txBody>
          <a:bodyPr wrap="square" rtlCol="0">
            <a:spAutoFit/>
          </a:bodyPr>
          <a:lstStyle/>
          <a:p>
            <a:r>
              <a:rPr lang="fr-FR" sz="2400" b="1" dirty="0" smtClean="0">
                <a:solidFill>
                  <a:schemeClr val="tx2">
                    <a:lumMod val="50000"/>
                  </a:schemeClr>
                </a:solidFill>
                <a:latin typeface="Freestyle Script" panose="030804020302050B0404" pitchFamily="66" charset="0"/>
              </a:rPr>
              <a:t>Lire, inventer </a:t>
            </a:r>
            <a:r>
              <a:rPr lang="fr-FR" sz="2400" b="1" dirty="0" smtClean="0">
                <a:solidFill>
                  <a:schemeClr val="tx2">
                    <a:lumMod val="50000"/>
                  </a:schemeClr>
                </a:solidFill>
                <a:latin typeface="Freestyle Script" panose="030804020302050B0404" pitchFamily="66" charset="0"/>
              </a:rPr>
              <a:t>et écrire des histoires</a:t>
            </a:r>
            <a:endParaRPr lang="fr-FR" sz="2400" b="1" dirty="0">
              <a:solidFill>
                <a:schemeClr val="tx2">
                  <a:lumMod val="50000"/>
                </a:schemeClr>
              </a:solidFill>
              <a:latin typeface="Freestyle Script" panose="030804020302050B0404" pitchFamily="66" charset="0"/>
            </a:endParaRPr>
          </a:p>
        </p:txBody>
      </p:sp>
      <p:sp>
        <p:nvSpPr>
          <p:cNvPr id="34" name="ZoneTexte 33"/>
          <p:cNvSpPr txBox="1"/>
          <p:nvPr/>
        </p:nvSpPr>
        <p:spPr>
          <a:xfrm>
            <a:off x="714348" y="2500306"/>
            <a:ext cx="1071570" cy="461665"/>
          </a:xfrm>
          <a:prstGeom prst="rect">
            <a:avLst/>
          </a:prstGeom>
          <a:noFill/>
        </p:spPr>
        <p:txBody>
          <a:bodyPr wrap="square" rtlCol="0">
            <a:spAutoFit/>
          </a:bodyPr>
          <a:lstStyle/>
          <a:p>
            <a:r>
              <a:rPr lang="fr-FR" sz="2400" dirty="0" smtClean="0">
                <a:solidFill>
                  <a:schemeClr val="accent4">
                    <a:lumMod val="40000"/>
                    <a:lumOff val="60000"/>
                  </a:schemeClr>
                </a:solidFill>
                <a:latin typeface="Freestyle Script" panose="030804020302050B0404" pitchFamily="66" charset="0"/>
              </a:rPr>
              <a:t>Coopérer</a:t>
            </a:r>
            <a:endParaRPr lang="fr-FR" sz="2400" dirty="0">
              <a:solidFill>
                <a:schemeClr val="accent4">
                  <a:lumMod val="40000"/>
                  <a:lumOff val="60000"/>
                </a:schemeClr>
              </a:solidFill>
              <a:latin typeface="Freestyle Script" panose="030804020302050B0404" pitchFamily="66" charset="0"/>
            </a:endParaRPr>
          </a:p>
        </p:txBody>
      </p:sp>
      <p:sp>
        <p:nvSpPr>
          <p:cNvPr id="35" name="ZoneTexte 34"/>
          <p:cNvSpPr txBox="1"/>
          <p:nvPr/>
        </p:nvSpPr>
        <p:spPr>
          <a:xfrm>
            <a:off x="6786578" y="6000768"/>
            <a:ext cx="1928826" cy="461665"/>
          </a:xfrm>
          <a:prstGeom prst="rect">
            <a:avLst/>
          </a:prstGeom>
          <a:noFill/>
        </p:spPr>
        <p:txBody>
          <a:bodyPr wrap="square" rtlCol="0">
            <a:spAutoFit/>
          </a:bodyPr>
          <a:lstStyle/>
          <a:p>
            <a:r>
              <a:rPr lang="fr-FR" sz="2400" dirty="0" smtClean="0">
                <a:solidFill>
                  <a:schemeClr val="accent4">
                    <a:lumMod val="20000"/>
                    <a:lumOff val="80000"/>
                  </a:schemeClr>
                </a:solidFill>
                <a:latin typeface="Freestyle Script" panose="030804020302050B0404" pitchFamily="66" charset="0"/>
              </a:rPr>
              <a:t>Faire rire les autres</a:t>
            </a:r>
            <a:endParaRPr lang="fr-FR" sz="2400" dirty="0">
              <a:solidFill>
                <a:schemeClr val="accent4">
                  <a:lumMod val="20000"/>
                  <a:lumOff val="80000"/>
                </a:schemeClr>
              </a:solidFill>
              <a:latin typeface="Freestyle Script" panose="030804020302050B0404" pitchFamily="66" charset="0"/>
            </a:endParaRPr>
          </a:p>
        </p:txBody>
      </p:sp>
    </p:spTree>
    <p:extLst>
      <p:ext uri="{BB962C8B-B14F-4D97-AF65-F5344CB8AC3E}">
        <p14:creationId xmlns:p14="http://schemas.microsoft.com/office/powerpoint/2010/main" xmlns="" val="1760978808"/>
      </p:ext>
    </p:extLst>
  </p:cSld>
  <p:clrMapOvr>
    <a:masterClrMapping/>
  </p:clrMapOvr>
  <p:transition advTm="1436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6050" y="428604"/>
            <a:ext cx="5715634" cy="722049"/>
          </a:xfrm>
        </p:spPr>
        <p:txBody>
          <a:bodyPr>
            <a:noAutofit/>
          </a:bodyPr>
          <a:lstStyle/>
          <a:p>
            <a:pPr algn="ctr"/>
            <a:r>
              <a:rPr lang="fr-FR" sz="3200" b="1" dirty="0" smtClean="0"/>
              <a:t>L’intelligence émotionnelle</a:t>
            </a:r>
            <a:r>
              <a:rPr lang="fr-FR" sz="3200" b="1" dirty="0"/>
              <a:t> </a:t>
            </a:r>
            <a:r>
              <a:rPr lang="fr-FR" sz="3200" b="1" dirty="0" smtClean="0"/>
              <a:t> </a:t>
            </a:r>
            <a:endParaRPr lang="fr-FR" sz="3200" dirty="0"/>
          </a:p>
        </p:txBody>
      </p:sp>
      <p:sp>
        <p:nvSpPr>
          <p:cNvPr id="3" name="Espace réservé du contenu 2"/>
          <p:cNvSpPr>
            <a:spLocks noGrp="1"/>
          </p:cNvSpPr>
          <p:nvPr>
            <p:ph idx="1"/>
          </p:nvPr>
        </p:nvSpPr>
        <p:spPr>
          <a:xfrm>
            <a:off x="214282" y="1214422"/>
            <a:ext cx="8280920" cy="1357321"/>
          </a:xfrm>
        </p:spPr>
        <p:txBody>
          <a:bodyPr>
            <a:normAutofit/>
          </a:bodyPr>
          <a:lstStyle/>
          <a:p>
            <a:r>
              <a:rPr lang="fr-FR" sz="2400" dirty="0" smtClean="0"/>
              <a:t> </a:t>
            </a:r>
            <a:r>
              <a:rPr lang="fr-FR" dirty="0" smtClean="0"/>
              <a:t>Emotions</a:t>
            </a:r>
            <a:r>
              <a:rPr lang="fr-FR" dirty="0"/>
              <a:t>, affects, personnalité </a:t>
            </a:r>
            <a:r>
              <a:rPr lang="fr-FR" dirty="0" smtClean="0"/>
              <a:t>interviennent </a:t>
            </a:r>
            <a:r>
              <a:rPr lang="fr-FR" dirty="0"/>
              <a:t>sur les capacités de raisonnement et sur le fonctionnement cognitif en général</a:t>
            </a:r>
            <a:r>
              <a:rPr lang="fr-FR" dirty="0" smtClean="0"/>
              <a:t>.</a:t>
            </a:r>
          </a:p>
          <a:p>
            <a:endParaRPr lang="fr-FR" sz="2400" dirty="0" smtClean="0"/>
          </a:p>
        </p:txBody>
      </p:sp>
      <p:sp>
        <p:nvSpPr>
          <p:cNvPr id="4" name="Rectangle 3"/>
          <p:cNvSpPr/>
          <p:nvPr/>
        </p:nvSpPr>
        <p:spPr>
          <a:xfrm>
            <a:off x="2357422" y="5000636"/>
            <a:ext cx="6553868" cy="1034129"/>
          </a:xfrm>
          <a:prstGeom prst="rect">
            <a:avLst/>
          </a:prstGeom>
        </p:spPr>
        <p:txBody>
          <a:bodyPr wrap="square">
            <a:spAutoFit/>
          </a:bodyPr>
          <a:lstStyle/>
          <a:p>
            <a:pPr marL="228600" lvl="0" indent="-182880">
              <a:spcBef>
                <a:spcPct val="20000"/>
              </a:spcBef>
              <a:buClr>
                <a:srgbClr val="FF8600"/>
              </a:buClr>
            </a:pPr>
            <a:r>
              <a:rPr lang="fr-FR" dirty="0">
                <a:solidFill>
                  <a:prstClr val="white"/>
                </a:solidFill>
              </a:rPr>
              <a:t>Tout un courant de recherche, </a:t>
            </a:r>
            <a:endParaRPr lang="fr-FR" dirty="0" smtClean="0">
              <a:solidFill>
                <a:prstClr val="white"/>
              </a:solidFill>
            </a:endParaRPr>
          </a:p>
          <a:p>
            <a:pPr marL="228600" lvl="0" indent="-182880">
              <a:spcBef>
                <a:spcPct val="20000"/>
              </a:spcBef>
              <a:buClr>
                <a:srgbClr val="FF8600"/>
              </a:buClr>
            </a:pPr>
            <a:r>
              <a:rPr lang="fr-FR" dirty="0" smtClean="0">
                <a:solidFill>
                  <a:prstClr val="white"/>
                </a:solidFill>
              </a:rPr>
              <a:t>déjà </a:t>
            </a:r>
            <a:r>
              <a:rPr lang="fr-FR" dirty="0">
                <a:solidFill>
                  <a:prstClr val="white"/>
                </a:solidFill>
              </a:rPr>
              <a:t>illustré par le </a:t>
            </a:r>
            <a:r>
              <a:rPr lang="fr-FR" dirty="0" smtClean="0">
                <a:solidFill>
                  <a:prstClr val="white"/>
                </a:solidFill>
              </a:rPr>
              <a:t>psychologue américain </a:t>
            </a:r>
            <a:r>
              <a:rPr lang="fr-FR" dirty="0">
                <a:solidFill>
                  <a:prstClr val="white"/>
                </a:solidFill>
              </a:rPr>
              <a:t>Antonio </a:t>
            </a:r>
            <a:r>
              <a:rPr lang="fr-FR" dirty="0" err="1" smtClean="0">
                <a:solidFill>
                  <a:prstClr val="white"/>
                </a:solidFill>
              </a:rPr>
              <a:t>Damasio</a:t>
            </a:r>
            <a:r>
              <a:rPr lang="fr-FR" dirty="0" smtClean="0">
                <a:solidFill>
                  <a:prstClr val="white"/>
                </a:solidFill>
              </a:rPr>
              <a:t>,</a:t>
            </a:r>
          </a:p>
          <a:p>
            <a:pPr marL="228600" lvl="0" indent="-182880">
              <a:spcBef>
                <a:spcPct val="20000"/>
              </a:spcBef>
              <a:buClr>
                <a:srgbClr val="FF8600"/>
              </a:buClr>
            </a:pPr>
            <a:r>
              <a:rPr lang="fr-FR" dirty="0" smtClean="0">
                <a:solidFill>
                  <a:prstClr val="white"/>
                </a:solidFill>
              </a:rPr>
              <a:t>continue </a:t>
            </a:r>
            <a:r>
              <a:rPr lang="fr-FR" dirty="0">
                <a:solidFill>
                  <a:prstClr val="white"/>
                </a:solidFill>
              </a:rPr>
              <a:t>à se développer sur ce point.</a:t>
            </a:r>
          </a:p>
        </p:txBody>
      </p:sp>
      <p:sp>
        <p:nvSpPr>
          <p:cNvPr id="5" name="Rectangle 4"/>
          <p:cNvSpPr/>
          <p:nvPr/>
        </p:nvSpPr>
        <p:spPr>
          <a:xfrm>
            <a:off x="2195736" y="6003541"/>
            <a:ext cx="6916572" cy="738664"/>
          </a:xfrm>
          <a:prstGeom prst="rect">
            <a:avLst/>
          </a:prstGeom>
        </p:spPr>
        <p:txBody>
          <a:bodyPr wrap="square">
            <a:spAutoFit/>
          </a:bodyPr>
          <a:lstStyle/>
          <a:p>
            <a:pPr algn="r"/>
            <a:r>
              <a:rPr lang="fr-FR" sz="1400" dirty="0">
                <a:solidFill>
                  <a:srgbClr val="0070C0"/>
                </a:solidFill>
              </a:rPr>
              <a:t>Antonio </a:t>
            </a:r>
            <a:r>
              <a:rPr lang="fr-FR" sz="1400" dirty="0" err="1" smtClean="0">
                <a:solidFill>
                  <a:srgbClr val="0070C0"/>
                </a:solidFill>
              </a:rPr>
              <a:t>Damasio</a:t>
            </a:r>
            <a:r>
              <a:rPr lang="fr-FR" sz="1400" dirty="0">
                <a:solidFill>
                  <a:srgbClr val="0070C0"/>
                </a:solidFill>
              </a:rPr>
              <a:t>, </a:t>
            </a:r>
            <a:r>
              <a:rPr lang="fr-FR" sz="1400" dirty="0" smtClean="0">
                <a:solidFill>
                  <a:srgbClr val="0070C0"/>
                </a:solidFill>
              </a:rPr>
              <a:t>est </a:t>
            </a:r>
            <a:r>
              <a:rPr lang="fr-FR" sz="1400" dirty="0">
                <a:solidFill>
                  <a:srgbClr val="0070C0"/>
                </a:solidFill>
              </a:rPr>
              <a:t>professeur de neurologie, neurosciences et psychologie. </a:t>
            </a:r>
            <a:endParaRPr lang="fr-FR" sz="1400" dirty="0" smtClean="0">
              <a:solidFill>
                <a:srgbClr val="0070C0"/>
              </a:solidFill>
            </a:endParaRPr>
          </a:p>
          <a:p>
            <a:pPr algn="r"/>
            <a:r>
              <a:rPr lang="fr-FR" sz="1400" dirty="0" smtClean="0">
                <a:solidFill>
                  <a:srgbClr val="0070C0"/>
                </a:solidFill>
              </a:rPr>
              <a:t>Il </a:t>
            </a:r>
            <a:r>
              <a:rPr lang="fr-FR" sz="1400" dirty="0">
                <a:solidFill>
                  <a:srgbClr val="0070C0"/>
                </a:solidFill>
              </a:rPr>
              <a:t>est le directeur de l'Institut pour l'étude neurologique de l'émotion et de la créativité </a:t>
            </a:r>
            <a:endParaRPr lang="fr-FR" sz="1400" dirty="0" smtClean="0">
              <a:solidFill>
                <a:srgbClr val="0070C0"/>
              </a:solidFill>
            </a:endParaRPr>
          </a:p>
          <a:p>
            <a:pPr algn="r"/>
            <a:r>
              <a:rPr lang="fr-FR" sz="1400" dirty="0" smtClean="0">
                <a:solidFill>
                  <a:srgbClr val="0070C0"/>
                </a:solidFill>
              </a:rPr>
              <a:t>de l'</a:t>
            </a:r>
            <a:r>
              <a:rPr lang="fr-FR" sz="1400" dirty="0" err="1" smtClean="0">
                <a:solidFill>
                  <a:srgbClr val="0070C0"/>
                </a:solidFill>
              </a:rPr>
              <a:t>University</a:t>
            </a:r>
            <a:r>
              <a:rPr lang="fr-FR" sz="1400" dirty="0" smtClean="0">
                <a:solidFill>
                  <a:srgbClr val="0070C0"/>
                </a:solidFill>
              </a:rPr>
              <a:t> </a:t>
            </a:r>
            <a:r>
              <a:rPr lang="fr-FR" sz="1400" dirty="0">
                <a:solidFill>
                  <a:srgbClr val="0070C0"/>
                </a:solidFill>
              </a:rPr>
              <a:t>of </a:t>
            </a:r>
            <a:r>
              <a:rPr lang="fr-FR" sz="1400" dirty="0" err="1">
                <a:solidFill>
                  <a:srgbClr val="0070C0"/>
                </a:solidFill>
              </a:rPr>
              <a:t>Southern</a:t>
            </a:r>
            <a:r>
              <a:rPr lang="fr-FR" sz="1400" dirty="0">
                <a:solidFill>
                  <a:srgbClr val="0070C0"/>
                </a:solidFill>
              </a:rPr>
              <a:t> </a:t>
            </a:r>
            <a:r>
              <a:rPr lang="fr-FR" sz="1400" dirty="0" err="1" smtClean="0">
                <a:solidFill>
                  <a:srgbClr val="0070C0"/>
                </a:solidFill>
              </a:rPr>
              <a:t>California</a:t>
            </a:r>
            <a:r>
              <a:rPr lang="fr-FR" sz="1400" dirty="0" smtClean="0">
                <a:solidFill>
                  <a:srgbClr val="0070C0"/>
                </a:solidFill>
              </a:rPr>
              <a:t> </a:t>
            </a:r>
            <a:r>
              <a:rPr lang="fr-FR" sz="1400" dirty="0">
                <a:solidFill>
                  <a:srgbClr val="0070C0"/>
                </a:solidFill>
              </a:rPr>
              <a:t>depuis </a:t>
            </a:r>
            <a:r>
              <a:rPr lang="fr-FR" sz="1400" dirty="0" smtClean="0">
                <a:solidFill>
                  <a:srgbClr val="0070C0"/>
                </a:solidFill>
              </a:rPr>
              <a:t>2005.</a:t>
            </a:r>
            <a:endParaRPr lang="fr-FR" sz="1400" dirty="0">
              <a:solidFill>
                <a:srgbClr val="0070C0"/>
              </a:solidFill>
            </a:endParaRPr>
          </a:p>
        </p:txBody>
      </p:sp>
      <p:sp>
        <p:nvSpPr>
          <p:cNvPr id="8" name="Rectangle 7"/>
          <p:cNvSpPr/>
          <p:nvPr/>
        </p:nvSpPr>
        <p:spPr>
          <a:xfrm>
            <a:off x="214282" y="2571744"/>
            <a:ext cx="3857652" cy="1323439"/>
          </a:xfrm>
          <a:prstGeom prst="rect">
            <a:avLst/>
          </a:prstGeom>
        </p:spPr>
        <p:txBody>
          <a:bodyPr wrap="square">
            <a:spAutoFit/>
          </a:bodyPr>
          <a:lstStyle/>
          <a:p>
            <a:pPr algn="ctr"/>
            <a:r>
              <a:rPr lang="fr-FR" sz="2000" dirty="0" smtClean="0">
                <a:solidFill>
                  <a:prstClr val="white"/>
                </a:solidFill>
              </a:rPr>
              <a:t>L'émotion, par exemple, influence la prise de décision, tout comme la représentation que l'on a de soi. </a:t>
            </a:r>
            <a:endParaRPr lang="fr-FR" sz="2000" dirty="0"/>
          </a:p>
        </p:txBody>
      </p:sp>
      <p:pic>
        <p:nvPicPr>
          <p:cNvPr id="24580" name="Picture 4" descr="http://kreattur.k.r.pic.centerblog.net/shr6445o.jpg"/>
          <p:cNvPicPr>
            <a:picLocks noChangeAspect="1" noChangeArrowheads="1"/>
          </p:cNvPicPr>
          <p:nvPr/>
        </p:nvPicPr>
        <p:blipFill>
          <a:blip r:embed="rId2"/>
          <a:srcRect/>
          <a:stretch>
            <a:fillRect/>
          </a:stretch>
        </p:blipFill>
        <p:spPr bwMode="auto">
          <a:xfrm>
            <a:off x="4310038" y="2071678"/>
            <a:ext cx="3714776" cy="2786082"/>
          </a:xfrm>
          <a:prstGeom prst="rect">
            <a:avLst/>
          </a:prstGeom>
          <a:noFill/>
        </p:spPr>
      </p:pic>
      <p:pic>
        <p:nvPicPr>
          <p:cNvPr id="24582" name="Picture 6" descr="http://dornsife.usc.edu/assets/img/news/story/793.jpg"/>
          <p:cNvPicPr>
            <a:picLocks noChangeAspect="1" noChangeArrowheads="1"/>
          </p:cNvPicPr>
          <p:nvPr/>
        </p:nvPicPr>
        <p:blipFill>
          <a:blip r:embed="rId3"/>
          <a:srcRect/>
          <a:stretch>
            <a:fillRect/>
          </a:stretch>
        </p:blipFill>
        <p:spPr bwMode="auto">
          <a:xfrm>
            <a:off x="104574" y="5000636"/>
            <a:ext cx="2230708" cy="1571636"/>
          </a:xfrm>
          <a:prstGeom prst="rect">
            <a:avLst/>
          </a:prstGeom>
          <a:noFill/>
        </p:spPr>
      </p:pic>
    </p:spTree>
    <p:extLst>
      <p:ext uri="{BB962C8B-B14F-4D97-AF65-F5344CB8AC3E}">
        <p14:creationId xmlns:p14="http://schemas.microsoft.com/office/powerpoint/2010/main" xmlns="" val="1478400170"/>
      </p:ext>
    </p:extLst>
  </p:cSld>
  <p:clrMapOvr>
    <a:masterClrMapping/>
  </p:clrMapOvr>
  <p:transition advTm="1312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593" y="465481"/>
            <a:ext cx="8244408" cy="722049"/>
          </a:xfrm>
        </p:spPr>
        <p:txBody>
          <a:bodyPr>
            <a:normAutofit/>
          </a:bodyPr>
          <a:lstStyle/>
          <a:p>
            <a:r>
              <a:rPr lang="fr-FR" sz="3500" dirty="0" smtClean="0"/>
              <a:t>Une nouvelle définition de l’intelligence ?</a:t>
            </a:r>
            <a:endParaRPr lang="fr-FR" sz="3500" dirty="0"/>
          </a:p>
        </p:txBody>
      </p:sp>
      <p:sp>
        <p:nvSpPr>
          <p:cNvPr id="3" name="Espace réservé du contenu 2"/>
          <p:cNvSpPr>
            <a:spLocks noGrp="1"/>
          </p:cNvSpPr>
          <p:nvPr>
            <p:ph idx="1"/>
          </p:nvPr>
        </p:nvSpPr>
        <p:spPr>
          <a:xfrm>
            <a:off x="357158" y="5214950"/>
            <a:ext cx="7819256" cy="1296144"/>
          </a:xfrm>
          <a:solidFill>
            <a:schemeClr val="tx2">
              <a:lumMod val="40000"/>
              <a:lumOff val="60000"/>
            </a:schemeClr>
          </a:solidFill>
        </p:spPr>
        <p:txBody>
          <a:bodyPr>
            <a:normAutofit lnSpcReduction="10000"/>
          </a:bodyPr>
          <a:lstStyle/>
          <a:p>
            <a:pPr marL="45720" indent="0">
              <a:buNone/>
            </a:pPr>
            <a:endParaRPr lang="fr-FR" sz="800" dirty="0" smtClean="0">
              <a:solidFill>
                <a:schemeClr val="tx2">
                  <a:lumMod val="50000"/>
                </a:schemeClr>
              </a:solidFill>
            </a:endParaRPr>
          </a:p>
          <a:p>
            <a:pPr marL="45720" indent="0" algn="ctr">
              <a:buNone/>
            </a:pPr>
            <a:r>
              <a:rPr lang="fr-FR" sz="2400" dirty="0" smtClean="0">
                <a:solidFill>
                  <a:schemeClr val="tx2">
                    <a:lumMod val="50000"/>
                  </a:schemeClr>
                </a:solidFill>
              </a:rPr>
              <a:t>L’intelligence serait-elle l’habileté </a:t>
            </a:r>
            <a:r>
              <a:rPr lang="fr-FR" sz="2400" dirty="0">
                <a:solidFill>
                  <a:schemeClr val="tx2">
                    <a:lumMod val="50000"/>
                  </a:schemeClr>
                </a:solidFill>
              </a:rPr>
              <a:t>à résoudre un problème ou à </a:t>
            </a:r>
            <a:r>
              <a:rPr lang="fr-FR" sz="2400" dirty="0" smtClean="0">
                <a:solidFill>
                  <a:schemeClr val="tx2">
                    <a:lumMod val="50000"/>
                  </a:schemeClr>
                </a:solidFill>
              </a:rPr>
              <a:t>créer une action, </a:t>
            </a:r>
            <a:r>
              <a:rPr lang="fr-FR" sz="2400" dirty="0">
                <a:solidFill>
                  <a:schemeClr val="tx2">
                    <a:lumMod val="50000"/>
                  </a:schemeClr>
                </a:solidFill>
              </a:rPr>
              <a:t>un produit qui a de la valeur pour la </a:t>
            </a:r>
            <a:r>
              <a:rPr lang="fr-FR" sz="2400" dirty="0" smtClean="0">
                <a:solidFill>
                  <a:schemeClr val="tx2">
                    <a:lumMod val="50000"/>
                  </a:schemeClr>
                </a:solidFill>
              </a:rPr>
              <a:t>communauté ?</a:t>
            </a:r>
          </a:p>
          <a:p>
            <a:pPr marL="45720" indent="0">
              <a:buNone/>
            </a:pPr>
            <a:endParaRPr lang="fr-FR" dirty="0">
              <a:solidFill>
                <a:schemeClr val="tx2">
                  <a:lumMod val="50000"/>
                </a:schemeClr>
              </a:solidFill>
            </a:endParaRPr>
          </a:p>
        </p:txBody>
      </p:sp>
      <p:pic>
        <p:nvPicPr>
          <p:cNvPr id="23554" name="Picture 2" descr="http://dailygeekshow.com/wp-content/uploads/2013/09/une-oeuvre-de-lartiste-de-rue-banksy-arrachee-de-son-mur-pour-etre-vendue-aux-encheres-2-2.jpg"/>
          <p:cNvPicPr>
            <a:picLocks noChangeAspect="1" noChangeArrowheads="1"/>
          </p:cNvPicPr>
          <p:nvPr/>
        </p:nvPicPr>
        <p:blipFill>
          <a:blip r:embed="rId2"/>
          <a:srcRect/>
          <a:stretch>
            <a:fillRect/>
          </a:stretch>
        </p:blipFill>
        <p:spPr bwMode="auto">
          <a:xfrm>
            <a:off x="1428728" y="1357298"/>
            <a:ext cx="5572132" cy="3728473"/>
          </a:xfrm>
          <a:prstGeom prst="rect">
            <a:avLst/>
          </a:prstGeom>
          <a:noFill/>
        </p:spPr>
      </p:pic>
      <p:sp>
        <p:nvSpPr>
          <p:cNvPr id="12" name="Rectangle 11"/>
          <p:cNvSpPr/>
          <p:nvPr/>
        </p:nvSpPr>
        <p:spPr>
          <a:xfrm>
            <a:off x="7000892" y="4286256"/>
            <a:ext cx="2000264" cy="646331"/>
          </a:xfrm>
          <a:prstGeom prst="rect">
            <a:avLst/>
          </a:prstGeom>
        </p:spPr>
        <p:txBody>
          <a:bodyPr wrap="square">
            <a:spAutoFit/>
          </a:bodyPr>
          <a:lstStyle/>
          <a:p>
            <a:pPr algn="ctr"/>
            <a:r>
              <a:rPr lang="fr-FR" sz="1200" b="1" dirty="0" smtClean="0"/>
              <a:t>«  No Ball </a:t>
            </a:r>
            <a:r>
              <a:rPr lang="fr-FR" sz="1200" b="1" dirty="0" err="1" smtClean="0"/>
              <a:t>Games</a:t>
            </a:r>
            <a:r>
              <a:rPr lang="fr-FR" sz="1200" b="1" dirty="0" smtClean="0"/>
              <a:t> »</a:t>
            </a:r>
            <a:r>
              <a:rPr lang="fr-FR" sz="1200" dirty="0" smtClean="0"/>
              <a:t>, une œuvre du célèbre artiste de rue </a:t>
            </a:r>
            <a:r>
              <a:rPr lang="fr-FR" sz="1200" b="1" dirty="0" err="1" smtClean="0"/>
              <a:t>Banksy</a:t>
            </a:r>
            <a:endParaRPr lang="fr-FR" sz="1200" dirty="0"/>
          </a:p>
        </p:txBody>
      </p:sp>
    </p:spTree>
    <p:extLst>
      <p:ext uri="{BB962C8B-B14F-4D97-AF65-F5344CB8AC3E}">
        <p14:creationId xmlns:p14="http://schemas.microsoft.com/office/powerpoint/2010/main" xmlns="" val="774017408"/>
      </p:ext>
    </p:extLst>
  </p:cSld>
  <p:clrMapOvr>
    <a:masterClrMapping/>
  </p:clrMapOvr>
  <p:transition advTm="1402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7848872" cy="650041"/>
          </a:xfrm>
        </p:spPr>
        <p:txBody>
          <a:bodyPr>
            <a:normAutofit fontScale="90000"/>
          </a:bodyPr>
          <a:lstStyle/>
          <a:p>
            <a:pPr algn="r"/>
            <a:r>
              <a:rPr lang="fr-FR" sz="3600" b="1" dirty="0"/>
              <a:t>U</a:t>
            </a:r>
            <a:r>
              <a:rPr lang="fr-FR" sz="3600" dirty="0" smtClean="0"/>
              <a:t>n </a:t>
            </a:r>
            <a:r>
              <a:rPr lang="fr-FR" sz="3600" dirty="0"/>
              <a:t>consensus de plus en plus </a:t>
            </a:r>
            <a:r>
              <a:rPr lang="fr-FR" sz="3600" dirty="0" smtClean="0"/>
              <a:t>large…</a:t>
            </a:r>
            <a:endParaRPr lang="fr-FR" sz="3600" dirty="0"/>
          </a:p>
        </p:txBody>
      </p:sp>
      <p:sp>
        <p:nvSpPr>
          <p:cNvPr id="3" name="Espace réservé du contenu 2"/>
          <p:cNvSpPr>
            <a:spLocks noGrp="1"/>
          </p:cNvSpPr>
          <p:nvPr>
            <p:ph idx="1"/>
          </p:nvPr>
        </p:nvSpPr>
        <p:spPr>
          <a:xfrm>
            <a:off x="323528" y="1340768"/>
            <a:ext cx="8568952" cy="1024868"/>
          </a:xfrm>
        </p:spPr>
        <p:txBody>
          <a:bodyPr>
            <a:normAutofit/>
          </a:bodyPr>
          <a:lstStyle/>
          <a:p>
            <a:pPr marL="45720" indent="0">
              <a:buNone/>
            </a:pPr>
            <a:r>
              <a:rPr lang="fr-FR" sz="2400" dirty="0" smtClean="0"/>
              <a:t>Les aspects </a:t>
            </a:r>
            <a:r>
              <a:rPr lang="fr-FR" sz="2400" dirty="0"/>
              <a:t>multidimensionnels de </a:t>
            </a:r>
            <a:r>
              <a:rPr lang="fr-FR" sz="2400" dirty="0" smtClean="0"/>
              <a:t>l'intelligence ne peuvent plus être ignorés et interrogent les pratiques pédagogiques.</a:t>
            </a:r>
            <a:endParaRPr lang="fr-FR" sz="2400" dirty="0"/>
          </a:p>
        </p:txBody>
      </p:sp>
      <p:sp>
        <p:nvSpPr>
          <p:cNvPr id="7" name="Virage 6"/>
          <p:cNvSpPr/>
          <p:nvPr/>
        </p:nvSpPr>
        <p:spPr>
          <a:xfrm rot="5400000">
            <a:off x="6180209" y="4392559"/>
            <a:ext cx="648073" cy="86409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Virage 7"/>
          <p:cNvSpPr/>
          <p:nvPr/>
        </p:nvSpPr>
        <p:spPr>
          <a:xfrm rot="16200000" flipH="1">
            <a:off x="2539164" y="4390266"/>
            <a:ext cx="648072"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ZoneTexte 8"/>
          <p:cNvSpPr txBox="1"/>
          <p:nvPr/>
        </p:nvSpPr>
        <p:spPr>
          <a:xfrm>
            <a:off x="539552" y="5013176"/>
            <a:ext cx="2160240" cy="369332"/>
          </a:xfrm>
          <a:prstGeom prst="rect">
            <a:avLst/>
          </a:prstGeom>
          <a:noFill/>
        </p:spPr>
        <p:txBody>
          <a:bodyPr wrap="square" rtlCol="0">
            <a:spAutoFit/>
          </a:bodyPr>
          <a:lstStyle/>
          <a:p>
            <a:endParaRPr lang="fr-FR" dirty="0"/>
          </a:p>
        </p:txBody>
      </p:sp>
      <p:sp>
        <p:nvSpPr>
          <p:cNvPr id="11" name="ZoneTexte 10"/>
          <p:cNvSpPr txBox="1"/>
          <p:nvPr/>
        </p:nvSpPr>
        <p:spPr>
          <a:xfrm>
            <a:off x="0" y="5072074"/>
            <a:ext cx="2663831" cy="1323439"/>
          </a:xfrm>
          <a:prstGeom prst="rect">
            <a:avLst/>
          </a:prstGeom>
          <a:noFill/>
        </p:spPr>
        <p:txBody>
          <a:bodyPr wrap="square" rtlCol="0">
            <a:spAutoFit/>
          </a:bodyPr>
          <a:lstStyle/>
          <a:p>
            <a:pPr algn="ctr"/>
            <a:r>
              <a:rPr lang="fr-FR" sz="2000" b="1" dirty="0" smtClean="0"/>
              <a:t>Howard Gardner propose la théorie des intelligences multiples.</a:t>
            </a:r>
            <a:endParaRPr lang="fr-FR" sz="2000" b="1" dirty="0"/>
          </a:p>
        </p:txBody>
      </p:sp>
      <p:sp>
        <p:nvSpPr>
          <p:cNvPr id="13" name="ZoneTexte 12"/>
          <p:cNvSpPr txBox="1"/>
          <p:nvPr/>
        </p:nvSpPr>
        <p:spPr>
          <a:xfrm>
            <a:off x="6500826" y="5072074"/>
            <a:ext cx="2483768" cy="1323439"/>
          </a:xfrm>
          <a:prstGeom prst="rect">
            <a:avLst/>
          </a:prstGeom>
          <a:noFill/>
        </p:spPr>
        <p:txBody>
          <a:bodyPr wrap="square" rtlCol="0">
            <a:spAutoFit/>
          </a:bodyPr>
          <a:lstStyle/>
          <a:p>
            <a:pPr algn="ctr"/>
            <a:r>
              <a:rPr lang="fr-FR" sz="2000" b="1" dirty="0" smtClean="0"/>
              <a:t>Jacques </a:t>
            </a:r>
            <a:r>
              <a:rPr lang="fr-FR" sz="2000" b="1" dirty="0" err="1" smtClean="0"/>
              <a:t>Lévine</a:t>
            </a:r>
            <a:r>
              <a:rPr lang="fr-FR" sz="2000" b="1" dirty="0" smtClean="0"/>
              <a:t> conceptualise l’ « école des 4 langages ».</a:t>
            </a:r>
            <a:endParaRPr lang="fr-FR" sz="2000" b="1" dirty="0"/>
          </a:p>
        </p:txBody>
      </p:sp>
      <p:pic>
        <p:nvPicPr>
          <p:cNvPr id="22530" name="Picture 2" descr="http://ekladata.com/2tFEeOeDrAIRPY0XAkMFjiZU6jk.jpg"/>
          <p:cNvPicPr>
            <a:picLocks noChangeAspect="1" noChangeArrowheads="1"/>
          </p:cNvPicPr>
          <p:nvPr/>
        </p:nvPicPr>
        <p:blipFill>
          <a:blip r:embed="rId2" cstate="print"/>
          <a:srcRect/>
          <a:stretch>
            <a:fillRect/>
          </a:stretch>
        </p:blipFill>
        <p:spPr bwMode="auto">
          <a:xfrm>
            <a:off x="357158" y="2571744"/>
            <a:ext cx="2500298" cy="1699980"/>
          </a:xfrm>
          <a:prstGeom prst="rect">
            <a:avLst/>
          </a:prstGeom>
          <a:noFill/>
        </p:spPr>
      </p:pic>
      <p:sp>
        <p:nvSpPr>
          <p:cNvPr id="4" name="Rectangle 3"/>
          <p:cNvSpPr/>
          <p:nvPr/>
        </p:nvSpPr>
        <p:spPr>
          <a:xfrm>
            <a:off x="3143241" y="2357430"/>
            <a:ext cx="3000396" cy="3231654"/>
          </a:xfrm>
          <a:prstGeom prst="rect">
            <a:avLst/>
          </a:prstGeom>
          <a:solidFill>
            <a:schemeClr val="tx2">
              <a:lumMod val="40000"/>
              <a:lumOff val="60000"/>
            </a:schemeClr>
          </a:solidFill>
        </p:spPr>
        <p:txBody>
          <a:bodyPr wrap="square">
            <a:spAutoFit/>
          </a:bodyPr>
          <a:lstStyle/>
          <a:p>
            <a:pPr marL="45720" lvl="0" algn="ctr">
              <a:spcBef>
                <a:spcPct val="20000"/>
              </a:spcBef>
              <a:buClr>
                <a:srgbClr val="FF8600"/>
              </a:buClr>
            </a:pPr>
            <a:r>
              <a:rPr lang="fr-FR" sz="2000" dirty="0" smtClean="0">
                <a:solidFill>
                  <a:schemeClr val="tx2">
                    <a:lumMod val="50000"/>
                  </a:schemeClr>
                </a:solidFill>
              </a:rPr>
              <a:t>Dans les années 1990,</a:t>
            </a:r>
          </a:p>
          <a:p>
            <a:pPr marL="45720" lvl="0" algn="ctr">
              <a:spcBef>
                <a:spcPct val="20000"/>
              </a:spcBef>
              <a:buClr>
                <a:srgbClr val="FF8600"/>
              </a:buClr>
            </a:pPr>
            <a:r>
              <a:rPr lang="fr-FR" sz="2000" dirty="0" smtClean="0">
                <a:solidFill>
                  <a:schemeClr val="tx2">
                    <a:lumMod val="50000"/>
                  </a:schemeClr>
                </a:solidFill>
              </a:rPr>
              <a:t>l</a:t>
            </a:r>
            <a:r>
              <a:rPr lang="fr-FR" sz="2000" dirty="0" smtClean="0">
                <a:solidFill>
                  <a:schemeClr val="tx2">
                    <a:lumMod val="50000"/>
                  </a:schemeClr>
                </a:solidFill>
              </a:rPr>
              <a:t>a </a:t>
            </a:r>
            <a:r>
              <a:rPr lang="fr-FR" sz="2000" dirty="0">
                <a:solidFill>
                  <a:schemeClr val="tx2">
                    <a:lumMod val="50000"/>
                  </a:schemeClr>
                </a:solidFill>
              </a:rPr>
              <a:t>recherche fondamentale commence à produire des concepts suffisamment opérationnels pour qu'ils puissent être pris en compte par les praticiens. </a:t>
            </a:r>
          </a:p>
        </p:txBody>
      </p:sp>
      <p:pic>
        <p:nvPicPr>
          <p:cNvPr id="22534" name="Picture 6" descr="http://ecole.saint.didier.free.fr/Images/levine_c3.jpg"/>
          <p:cNvPicPr>
            <a:picLocks noChangeAspect="1" noChangeArrowheads="1"/>
          </p:cNvPicPr>
          <p:nvPr/>
        </p:nvPicPr>
        <p:blipFill>
          <a:blip r:embed="rId3"/>
          <a:srcRect/>
          <a:stretch>
            <a:fillRect/>
          </a:stretch>
        </p:blipFill>
        <p:spPr bwMode="auto">
          <a:xfrm>
            <a:off x="6393991" y="2643182"/>
            <a:ext cx="2535727" cy="1695582"/>
          </a:xfrm>
          <a:prstGeom prst="rect">
            <a:avLst/>
          </a:prstGeom>
          <a:noFill/>
        </p:spPr>
      </p:pic>
    </p:spTree>
    <p:extLst>
      <p:ext uri="{BB962C8B-B14F-4D97-AF65-F5344CB8AC3E}">
        <p14:creationId xmlns:p14="http://schemas.microsoft.com/office/powerpoint/2010/main" xmlns="" val="2557144915"/>
      </p:ext>
    </p:extLst>
  </p:cSld>
  <p:clrMapOvr>
    <a:masterClrMapping/>
  </p:clrMapOvr>
  <p:transition advTm="1475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76672"/>
            <a:ext cx="8427422" cy="720081"/>
          </a:xfrm>
        </p:spPr>
        <p:txBody>
          <a:bodyPr>
            <a:noAutofit/>
          </a:bodyPr>
          <a:lstStyle/>
          <a:p>
            <a:pPr algn="ctr"/>
            <a:r>
              <a:rPr lang="fr-FR" sz="3200" dirty="0" smtClean="0"/>
              <a:t>Les intelligences multiples d’Howard Gardner </a:t>
            </a:r>
            <a:endParaRPr lang="fr-FR" sz="3200" dirty="0"/>
          </a:p>
        </p:txBody>
      </p:sp>
      <p:sp>
        <p:nvSpPr>
          <p:cNvPr id="4" name="Rectangle 3"/>
          <p:cNvSpPr/>
          <p:nvPr/>
        </p:nvSpPr>
        <p:spPr>
          <a:xfrm>
            <a:off x="21298" y="6162219"/>
            <a:ext cx="7812360" cy="523220"/>
          </a:xfrm>
          <a:prstGeom prst="rect">
            <a:avLst/>
          </a:prstGeom>
        </p:spPr>
        <p:txBody>
          <a:bodyPr wrap="square">
            <a:spAutoFit/>
          </a:bodyPr>
          <a:lstStyle/>
          <a:p>
            <a:pPr algn="ctr"/>
            <a:r>
              <a:rPr lang="fr-FR" sz="1400" dirty="0">
                <a:solidFill>
                  <a:schemeClr val="bg1">
                    <a:lumMod val="95000"/>
                    <a:lumOff val="5000"/>
                  </a:schemeClr>
                </a:solidFill>
              </a:rPr>
              <a:t>Psychologue cognitiviste et professeur de neurologie à la faculté de médecine de Boston, </a:t>
            </a:r>
            <a:endParaRPr lang="fr-FR" sz="1400" dirty="0" smtClean="0">
              <a:solidFill>
                <a:schemeClr val="bg1">
                  <a:lumMod val="95000"/>
                  <a:lumOff val="5000"/>
                </a:schemeClr>
              </a:solidFill>
            </a:endParaRPr>
          </a:p>
          <a:p>
            <a:pPr algn="ctr"/>
            <a:r>
              <a:rPr lang="fr-FR" sz="1400" dirty="0" smtClean="0">
                <a:solidFill>
                  <a:schemeClr val="bg1">
                    <a:lumMod val="95000"/>
                    <a:lumOff val="5000"/>
                  </a:schemeClr>
                </a:solidFill>
              </a:rPr>
              <a:t>Howard </a:t>
            </a:r>
            <a:r>
              <a:rPr lang="fr-FR" sz="1400" dirty="0">
                <a:solidFill>
                  <a:schemeClr val="bg1">
                    <a:lumMod val="95000"/>
                    <a:lumOff val="5000"/>
                  </a:schemeClr>
                </a:solidFill>
              </a:rPr>
              <a:t>Gardner est professeur en éducation à l'université d'Harvard. </a:t>
            </a:r>
          </a:p>
        </p:txBody>
      </p:sp>
      <p:sp>
        <p:nvSpPr>
          <p:cNvPr id="9" name="Espace réservé du contenu 2"/>
          <p:cNvSpPr>
            <a:spLocks noGrp="1"/>
          </p:cNvSpPr>
          <p:nvPr>
            <p:ph idx="1"/>
          </p:nvPr>
        </p:nvSpPr>
        <p:spPr>
          <a:xfrm>
            <a:off x="251521" y="1438842"/>
            <a:ext cx="6480719" cy="2062166"/>
          </a:xfrm>
        </p:spPr>
        <p:txBody>
          <a:bodyPr>
            <a:noAutofit/>
          </a:bodyPr>
          <a:lstStyle/>
          <a:p>
            <a:r>
              <a:rPr lang="fr-FR" dirty="0" smtClean="0"/>
              <a:t>Aux Etats-Unis, Howard </a:t>
            </a:r>
            <a:r>
              <a:rPr lang="fr-FR" dirty="0"/>
              <a:t>Gardner  travaille sur les lésions cérébrales et leurs conséquences. </a:t>
            </a:r>
            <a:endParaRPr lang="fr-FR" dirty="0" smtClean="0"/>
          </a:p>
          <a:p>
            <a:pPr marL="45720" indent="0">
              <a:buNone/>
            </a:pPr>
            <a:endParaRPr lang="fr-FR" sz="1000" dirty="0"/>
          </a:p>
          <a:p>
            <a:r>
              <a:rPr lang="fr-FR" dirty="0"/>
              <a:t>Il </a:t>
            </a:r>
            <a:r>
              <a:rPr lang="fr-FR" dirty="0" smtClean="0"/>
              <a:t>constate que </a:t>
            </a:r>
            <a:r>
              <a:rPr lang="fr-FR" dirty="0"/>
              <a:t>des malades privés d'une faculté intellectuelle bien précise sont parfaitement capables d'en assumer d'autres. </a:t>
            </a:r>
          </a:p>
        </p:txBody>
      </p:sp>
      <p:sp>
        <p:nvSpPr>
          <p:cNvPr id="8" name="Rectangle 7"/>
          <p:cNvSpPr/>
          <p:nvPr/>
        </p:nvSpPr>
        <p:spPr>
          <a:xfrm>
            <a:off x="7070300" y="2142435"/>
            <a:ext cx="1966195" cy="3293209"/>
          </a:xfrm>
          <a:prstGeom prst="rect">
            <a:avLst/>
          </a:prstGeom>
          <a:solidFill>
            <a:schemeClr val="tx2">
              <a:lumMod val="40000"/>
              <a:lumOff val="60000"/>
            </a:schemeClr>
          </a:solidFill>
        </p:spPr>
        <p:txBody>
          <a:bodyPr wrap="square">
            <a:spAutoFit/>
          </a:bodyPr>
          <a:lstStyle/>
          <a:p>
            <a:pPr lvl="0" algn="ctr"/>
            <a:r>
              <a:rPr lang="fr-FR" sz="1600" dirty="0">
                <a:solidFill>
                  <a:schemeClr val="tx2">
                    <a:lumMod val="50000"/>
                  </a:schemeClr>
                </a:solidFill>
              </a:rPr>
              <a:t>S</a:t>
            </a:r>
            <a:r>
              <a:rPr lang="fr-FR" sz="1600" dirty="0" smtClean="0">
                <a:solidFill>
                  <a:schemeClr val="tx2">
                    <a:lumMod val="50000"/>
                  </a:schemeClr>
                </a:solidFill>
              </a:rPr>
              <a:t>es </a:t>
            </a:r>
            <a:r>
              <a:rPr lang="fr-FR" sz="1600" dirty="0">
                <a:solidFill>
                  <a:schemeClr val="tx2">
                    <a:lumMod val="50000"/>
                  </a:schemeClr>
                </a:solidFill>
              </a:rPr>
              <a:t>études </a:t>
            </a:r>
            <a:r>
              <a:rPr lang="fr-FR" sz="1600" dirty="0" smtClean="0">
                <a:solidFill>
                  <a:schemeClr val="tx2">
                    <a:lumMod val="50000"/>
                  </a:schemeClr>
                </a:solidFill>
              </a:rPr>
              <a:t>sont menées </a:t>
            </a:r>
            <a:r>
              <a:rPr lang="fr-FR" sz="1600" dirty="0">
                <a:solidFill>
                  <a:schemeClr val="tx2">
                    <a:lumMod val="50000"/>
                  </a:schemeClr>
                </a:solidFill>
              </a:rPr>
              <a:t>en anthropologie, en psychologie cognitive, neurologie, approches psychométriques, ainsi que sur les recherches sur le cerveau grâce notamment aux scanner et IRM. </a:t>
            </a:r>
          </a:p>
        </p:txBody>
      </p:sp>
      <p:sp>
        <p:nvSpPr>
          <p:cNvPr id="10" name="Rectangle 9"/>
          <p:cNvSpPr/>
          <p:nvPr/>
        </p:nvSpPr>
        <p:spPr>
          <a:xfrm>
            <a:off x="1982616" y="3522577"/>
            <a:ext cx="4680520" cy="1938992"/>
          </a:xfrm>
          <a:prstGeom prst="rect">
            <a:avLst/>
          </a:prstGeom>
        </p:spPr>
        <p:txBody>
          <a:bodyPr wrap="square">
            <a:spAutoFit/>
          </a:bodyPr>
          <a:lstStyle/>
          <a:p>
            <a:pPr marL="228600" lvl="0" indent="-182880">
              <a:spcBef>
                <a:spcPct val="20000"/>
              </a:spcBef>
              <a:buClr>
                <a:srgbClr val="FF8600"/>
              </a:buClr>
              <a:buFont typeface="Wingdings" charset="2"/>
              <a:buChar char="§"/>
            </a:pPr>
            <a:r>
              <a:rPr lang="fr-FR" sz="2000" dirty="0">
                <a:solidFill>
                  <a:prstClr val="white"/>
                </a:solidFill>
              </a:rPr>
              <a:t>Il en conclut qu'il doit y avoir des formes différentes d'intelligence, indépendantes les unes des autres, dans la mesure où, lorsque certaines sont détruites, les autres ne sont pas affectées. </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158" y="4071942"/>
            <a:ext cx="1318944" cy="19845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80328745"/>
      </p:ext>
    </p:extLst>
  </p:cSld>
  <p:clrMapOvr>
    <a:masterClrMapping/>
  </p:clrMapOvr>
  <p:transition advTm="1357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72" y="510412"/>
            <a:ext cx="8251304" cy="565956"/>
          </a:xfrm>
        </p:spPr>
        <p:txBody>
          <a:bodyPr>
            <a:noAutofit/>
          </a:bodyPr>
          <a:lstStyle/>
          <a:p>
            <a:pPr algn="r"/>
            <a:r>
              <a:rPr lang="fr-FR" sz="3200" dirty="0" smtClean="0"/>
              <a:t>L’école des 4 langages de Jacques </a:t>
            </a:r>
            <a:r>
              <a:rPr lang="fr-FR" sz="3200" dirty="0" err="1" smtClean="0"/>
              <a:t>Lévine</a:t>
            </a:r>
            <a:endParaRPr lang="fr-FR" sz="3200" dirty="0"/>
          </a:p>
        </p:txBody>
      </p:sp>
      <p:sp>
        <p:nvSpPr>
          <p:cNvPr id="3" name="Espace réservé du contenu 2"/>
          <p:cNvSpPr>
            <a:spLocks noGrp="1"/>
          </p:cNvSpPr>
          <p:nvPr>
            <p:ph idx="1"/>
          </p:nvPr>
        </p:nvSpPr>
        <p:spPr>
          <a:xfrm>
            <a:off x="1403648" y="2492896"/>
            <a:ext cx="7416824" cy="1255532"/>
          </a:xfrm>
        </p:spPr>
        <p:txBody>
          <a:bodyPr>
            <a:noAutofit/>
          </a:bodyPr>
          <a:lstStyle/>
          <a:p>
            <a:pPr lvl="1"/>
            <a:r>
              <a:rPr lang="fr-FR" sz="2000" dirty="0" smtClean="0"/>
              <a:t>la marginalisation scolaire </a:t>
            </a:r>
            <a:r>
              <a:rPr lang="fr-FR" sz="2000" dirty="0"/>
              <a:t>de </a:t>
            </a:r>
            <a:r>
              <a:rPr lang="fr-FR" sz="2000" dirty="0" smtClean="0"/>
              <a:t>20% </a:t>
            </a:r>
            <a:r>
              <a:rPr lang="fr-FR" sz="2000" dirty="0"/>
              <a:t>des </a:t>
            </a:r>
            <a:r>
              <a:rPr lang="fr-FR" sz="2000" dirty="0" smtClean="0"/>
              <a:t>élèves qui ne maitriseront pas suffisamment l’écrit et ne s’inscriront pas dans l’ordre établi de la connaissance et de la société,</a:t>
            </a:r>
          </a:p>
          <a:p>
            <a:pPr marL="320040" lvl="1" indent="0">
              <a:buNone/>
            </a:pPr>
            <a:endParaRPr lang="fr-FR" sz="2000" dirty="0"/>
          </a:p>
          <a:p>
            <a:pPr marL="87313" lvl="1" indent="0">
              <a:buNone/>
            </a:pPr>
            <a:endParaRPr lang="fr-FR" sz="2000" dirty="0" smtClean="0"/>
          </a:p>
          <a:p>
            <a:pPr marL="87313" lvl="1" indent="0">
              <a:buNone/>
            </a:pPr>
            <a:endParaRPr lang="fr-FR" sz="2000" dirty="0"/>
          </a:p>
        </p:txBody>
      </p:sp>
      <p:sp>
        <p:nvSpPr>
          <p:cNvPr id="5" name="ZoneTexte 4"/>
          <p:cNvSpPr txBox="1"/>
          <p:nvPr/>
        </p:nvSpPr>
        <p:spPr>
          <a:xfrm>
            <a:off x="1979712" y="6075558"/>
            <a:ext cx="6089264" cy="738664"/>
          </a:xfrm>
          <a:prstGeom prst="rect">
            <a:avLst/>
          </a:prstGeom>
          <a:noFill/>
        </p:spPr>
        <p:txBody>
          <a:bodyPr wrap="square" rtlCol="0">
            <a:spAutoFit/>
          </a:bodyPr>
          <a:lstStyle/>
          <a:p>
            <a:r>
              <a:rPr lang="fr-FR" sz="1400" dirty="0">
                <a:solidFill>
                  <a:srgbClr val="0070C0"/>
                </a:solidFill>
              </a:rPr>
              <a:t>Jacques </a:t>
            </a:r>
            <a:r>
              <a:rPr lang="fr-FR" sz="1400" dirty="0" err="1">
                <a:solidFill>
                  <a:srgbClr val="0070C0"/>
                </a:solidFill>
              </a:rPr>
              <a:t>Lévine</a:t>
            </a:r>
            <a:r>
              <a:rPr lang="fr-FR" sz="1400" dirty="0">
                <a:solidFill>
                  <a:srgbClr val="0070C0"/>
                </a:solidFill>
              </a:rPr>
              <a:t> </a:t>
            </a:r>
            <a:r>
              <a:rPr lang="fr-FR" sz="1400" dirty="0" smtClean="0">
                <a:solidFill>
                  <a:srgbClr val="0070C0"/>
                </a:solidFill>
              </a:rPr>
              <a:t> (1923-2008)</a:t>
            </a:r>
            <a:endParaRPr lang="fr-FR" sz="1400" dirty="0">
              <a:solidFill>
                <a:srgbClr val="0070C0"/>
              </a:solidFill>
            </a:endParaRPr>
          </a:p>
          <a:p>
            <a:r>
              <a:rPr lang="fr-FR" sz="1400" dirty="0" smtClean="0">
                <a:solidFill>
                  <a:srgbClr val="0070C0"/>
                </a:solidFill>
              </a:rPr>
              <a:t>Docteur en Psychologie, Psychanalyste.</a:t>
            </a:r>
          </a:p>
          <a:p>
            <a:r>
              <a:rPr lang="fr-FR" sz="1400" dirty="0">
                <a:solidFill>
                  <a:srgbClr val="0070C0"/>
                </a:solidFill>
              </a:rPr>
              <a:t>F</a:t>
            </a:r>
            <a:r>
              <a:rPr lang="fr-FR" sz="1400" dirty="0" smtClean="0">
                <a:solidFill>
                  <a:srgbClr val="0070C0"/>
                </a:solidFill>
              </a:rPr>
              <a:t>ondateur en 1993 de l’AGSAS </a:t>
            </a:r>
            <a:r>
              <a:rPr lang="fr-FR" sz="1200" dirty="0" smtClean="0">
                <a:solidFill>
                  <a:srgbClr val="0070C0"/>
                </a:solidFill>
              </a:rPr>
              <a:t>(Association des Groupes de Soutien au Soutien).  </a:t>
            </a:r>
            <a:endParaRPr lang="fr-FR" sz="1200" dirty="0">
              <a:solidFill>
                <a:srgbClr val="0070C0"/>
              </a:solidFill>
            </a:endParaRPr>
          </a:p>
        </p:txBody>
      </p:sp>
      <p:sp>
        <p:nvSpPr>
          <p:cNvPr id="8" name="Rectangle 7"/>
          <p:cNvSpPr/>
          <p:nvPr/>
        </p:nvSpPr>
        <p:spPr>
          <a:xfrm>
            <a:off x="1475656" y="3827656"/>
            <a:ext cx="6868715" cy="1938992"/>
          </a:xfrm>
          <a:prstGeom prst="rect">
            <a:avLst/>
          </a:prstGeom>
        </p:spPr>
        <p:txBody>
          <a:bodyPr wrap="square">
            <a:spAutoFit/>
          </a:bodyPr>
          <a:lstStyle/>
          <a:p>
            <a:pPr marL="502920" lvl="1" indent="-182880">
              <a:spcBef>
                <a:spcPct val="20000"/>
              </a:spcBef>
              <a:buClr>
                <a:srgbClr val="FF8600"/>
              </a:buClr>
              <a:buFont typeface="Wingdings" charset="2"/>
              <a:buChar char="§"/>
            </a:pPr>
            <a:r>
              <a:rPr lang="fr-FR" sz="2000" dirty="0">
                <a:solidFill>
                  <a:prstClr val="white"/>
                </a:solidFill>
              </a:rPr>
              <a:t>l’artificialité des apprentissages chez 40 % des lecteurs laborieux du « milieu de classe ». Ces élèves, enfermés dans un statut de « suivistes »,  s’exposent à de graves difficultés au collège, ou dès lors que l’apprentissage requiert autonomie, réflexion personnelle et prise d’initiative.  </a:t>
            </a:r>
          </a:p>
        </p:txBody>
      </p:sp>
      <p:sp>
        <p:nvSpPr>
          <p:cNvPr id="9" name="Rectangle 8"/>
          <p:cNvSpPr/>
          <p:nvPr/>
        </p:nvSpPr>
        <p:spPr>
          <a:xfrm>
            <a:off x="467544" y="1412775"/>
            <a:ext cx="8126475" cy="1015663"/>
          </a:xfrm>
          <a:prstGeom prst="rect">
            <a:avLst/>
          </a:prstGeom>
        </p:spPr>
        <p:txBody>
          <a:bodyPr wrap="square">
            <a:spAutoFit/>
          </a:bodyPr>
          <a:lstStyle/>
          <a:p>
            <a:pPr marL="45720" lvl="0">
              <a:spcBef>
                <a:spcPct val="20000"/>
              </a:spcBef>
              <a:buClr>
                <a:srgbClr val="FF8600"/>
              </a:buClr>
            </a:pPr>
            <a:r>
              <a:rPr lang="fr-FR" sz="2000" dirty="0">
                <a:solidFill>
                  <a:prstClr val="white"/>
                </a:solidFill>
              </a:rPr>
              <a:t>En France, Jacques </a:t>
            </a:r>
            <a:r>
              <a:rPr lang="fr-FR" sz="2000" dirty="0" err="1">
                <a:solidFill>
                  <a:prstClr val="white"/>
                </a:solidFill>
              </a:rPr>
              <a:t>Lévine</a:t>
            </a:r>
            <a:r>
              <a:rPr lang="fr-FR" sz="2000" dirty="0">
                <a:solidFill>
                  <a:prstClr val="white"/>
                </a:solidFill>
              </a:rPr>
              <a:t> constate que </a:t>
            </a:r>
            <a:r>
              <a:rPr lang="fr-FR" sz="2000" dirty="0" smtClean="0">
                <a:solidFill>
                  <a:prstClr val="white"/>
                </a:solidFill>
              </a:rPr>
              <a:t>l'enseignement</a:t>
            </a:r>
            <a:r>
              <a:rPr lang="fr-FR" sz="2000" i="1" dirty="0" smtClean="0">
                <a:solidFill>
                  <a:prstClr val="white"/>
                </a:solidFill>
              </a:rPr>
              <a:t>,</a:t>
            </a:r>
            <a:r>
              <a:rPr lang="fr-FR" sz="2000" dirty="0" smtClean="0">
                <a:solidFill>
                  <a:prstClr val="white"/>
                </a:solidFill>
              </a:rPr>
              <a:t> </a:t>
            </a:r>
            <a:r>
              <a:rPr lang="fr-FR" sz="2000" dirty="0">
                <a:solidFill>
                  <a:prstClr val="white"/>
                </a:solidFill>
              </a:rPr>
              <a:t>centré sur l'apprentissage du langage écrit abstrait, engendre de l’échec scolaire et provoque :</a:t>
            </a:r>
          </a:p>
        </p:txBody>
      </p:sp>
      <p:pic>
        <p:nvPicPr>
          <p:cNvPr id="10" name="Imag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5720" y="4714884"/>
            <a:ext cx="1714511" cy="1796980"/>
          </a:xfrm>
          <a:prstGeom prst="rect">
            <a:avLst/>
          </a:prstGeom>
        </p:spPr>
      </p:pic>
    </p:spTree>
    <p:extLst>
      <p:ext uri="{BB962C8B-B14F-4D97-AF65-F5344CB8AC3E}">
        <p14:creationId xmlns:p14="http://schemas.microsoft.com/office/powerpoint/2010/main" xmlns="" val="453365096"/>
      </p:ext>
    </p:extLst>
  </p:cSld>
  <p:clrMapOvr>
    <a:masterClrMapping/>
  </p:clrMapOvr>
  <p:transition advTm="24445"/>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404664"/>
            <a:ext cx="8179296" cy="866065"/>
          </a:xfrm>
        </p:spPr>
        <p:txBody>
          <a:bodyPr>
            <a:normAutofit fontScale="90000"/>
          </a:bodyPr>
          <a:lstStyle/>
          <a:p>
            <a:r>
              <a:rPr lang="fr-FR" dirty="0" smtClean="0"/>
              <a:t>L’école et la pluralité des intelligences</a:t>
            </a:r>
            <a:endParaRPr lang="fr-FR" dirty="0"/>
          </a:p>
        </p:txBody>
      </p:sp>
      <p:sp>
        <p:nvSpPr>
          <p:cNvPr id="3" name="Espace réservé du contenu 2"/>
          <p:cNvSpPr>
            <a:spLocks noGrp="1"/>
          </p:cNvSpPr>
          <p:nvPr>
            <p:ph idx="1"/>
          </p:nvPr>
        </p:nvSpPr>
        <p:spPr>
          <a:xfrm>
            <a:off x="251520" y="1484784"/>
            <a:ext cx="8712968" cy="864095"/>
          </a:xfrm>
        </p:spPr>
        <p:txBody>
          <a:bodyPr/>
          <a:lstStyle/>
          <a:p>
            <a:pPr marL="45720" indent="0" algn="ctr">
              <a:buNone/>
            </a:pPr>
            <a:r>
              <a:rPr lang="fr-FR" dirty="0" smtClean="0"/>
              <a:t>Jacques </a:t>
            </a:r>
            <a:r>
              <a:rPr lang="fr-FR" dirty="0" err="1" smtClean="0"/>
              <a:t>Lévine</a:t>
            </a:r>
            <a:r>
              <a:rPr lang="fr-FR" dirty="0" smtClean="0"/>
              <a:t>, psychanalyste, et Howard Gardner, psycho-cognitiviste, s’accordent sur un même constat et un même besoin :</a:t>
            </a:r>
          </a:p>
          <a:p>
            <a:pPr marL="45720" indent="0">
              <a:buNone/>
            </a:pPr>
            <a:endParaRPr lang="fr-FR" dirty="0"/>
          </a:p>
        </p:txBody>
      </p:sp>
      <p:sp>
        <p:nvSpPr>
          <p:cNvPr id="4" name="ZoneTexte 3"/>
          <p:cNvSpPr txBox="1"/>
          <p:nvPr/>
        </p:nvSpPr>
        <p:spPr>
          <a:xfrm>
            <a:off x="899592" y="2564904"/>
            <a:ext cx="3456384" cy="3816429"/>
          </a:xfrm>
          <a:prstGeom prst="rect">
            <a:avLst/>
          </a:prstGeom>
          <a:solidFill>
            <a:schemeClr val="tx2">
              <a:lumMod val="40000"/>
              <a:lumOff val="60000"/>
            </a:schemeClr>
          </a:solidFill>
        </p:spPr>
        <p:txBody>
          <a:bodyPr wrap="square" rtlCol="0">
            <a:spAutoFit/>
          </a:bodyPr>
          <a:lstStyle/>
          <a:p>
            <a:pPr algn="ctr"/>
            <a:endParaRPr lang="fr-FR" sz="800" dirty="0" smtClean="0">
              <a:solidFill>
                <a:schemeClr val="tx2">
                  <a:lumMod val="50000"/>
                </a:schemeClr>
              </a:solidFill>
            </a:endParaRPr>
          </a:p>
          <a:p>
            <a:pPr algn="ctr"/>
            <a:r>
              <a:rPr lang="fr-FR" dirty="0" smtClean="0">
                <a:solidFill>
                  <a:schemeClr val="tx2">
                    <a:lumMod val="50000"/>
                  </a:schemeClr>
                </a:solidFill>
              </a:rPr>
              <a:t>L’école est mono-nutritionnelle.</a:t>
            </a:r>
          </a:p>
          <a:p>
            <a:pPr algn="ctr"/>
            <a:r>
              <a:rPr lang="fr-FR" dirty="0" smtClean="0">
                <a:solidFill>
                  <a:schemeClr val="tx2">
                    <a:lumMod val="50000"/>
                  </a:schemeClr>
                </a:solidFill>
              </a:rPr>
              <a:t>Elle est centrée sur l’intelligence verbale et logico-mathématique au détriment des autres formes d’intelligences.</a:t>
            </a:r>
            <a:r>
              <a:rPr lang="fr-FR" dirty="0">
                <a:solidFill>
                  <a:schemeClr val="tx2">
                    <a:lumMod val="50000"/>
                  </a:schemeClr>
                </a:solidFill>
              </a:rPr>
              <a:t> </a:t>
            </a:r>
            <a:endParaRPr lang="fr-FR" dirty="0" smtClean="0">
              <a:solidFill>
                <a:schemeClr val="tx2">
                  <a:lumMod val="50000"/>
                </a:schemeClr>
              </a:solidFill>
            </a:endParaRPr>
          </a:p>
          <a:p>
            <a:pPr algn="ctr"/>
            <a:endParaRPr lang="fr-FR" dirty="0" smtClean="0">
              <a:solidFill>
                <a:schemeClr val="tx2">
                  <a:lumMod val="50000"/>
                </a:schemeClr>
              </a:solidFill>
            </a:endParaRPr>
          </a:p>
          <a:p>
            <a:pPr algn="ctr"/>
            <a:r>
              <a:rPr lang="fr-FR" dirty="0" smtClean="0">
                <a:solidFill>
                  <a:schemeClr val="tx2">
                    <a:lumMod val="50000"/>
                  </a:schemeClr>
                </a:solidFill>
              </a:rPr>
              <a:t>Elle renforce </a:t>
            </a:r>
            <a:r>
              <a:rPr lang="fr-FR" dirty="0">
                <a:solidFill>
                  <a:schemeClr val="tx2">
                    <a:lumMod val="50000"/>
                  </a:schemeClr>
                </a:solidFill>
              </a:rPr>
              <a:t>les inégalités</a:t>
            </a:r>
            <a:r>
              <a:rPr lang="fr-FR" dirty="0" smtClean="0">
                <a:solidFill>
                  <a:schemeClr val="tx2">
                    <a:lumMod val="50000"/>
                  </a:schemeClr>
                </a:solidFill>
              </a:rPr>
              <a:t>.</a:t>
            </a:r>
          </a:p>
          <a:p>
            <a:pPr algn="ctr"/>
            <a:endParaRPr lang="fr-FR" dirty="0">
              <a:solidFill>
                <a:schemeClr val="tx2">
                  <a:lumMod val="50000"/>
                </a:schemeClr>
              </a:solidFill>
            </a:endParaRPr>
          </a:p>
          <a:p>
            <a:pPr algn="ctr"/>
            <a:r>
              <a:rPr lang="fr-FR" dirty="0" smtClean="0">
                <a:solidFill>
                  <a:schemeClr val="tx2">
                    <a:lumMod val="50000"/>
                  </a:schemeClr>
                </a:solidFill>
              </a:rPr>
              <a:t> </a:t>
            </a:r>
            <a:r>
              <a:rPr lang="fr-FR" dirty="0">
                <a:solidFill>
                  <a:schemeClr val="tx2">
                    <a:lumMod val="50000"/>
                  </a:schemeClr>
                </a:solidFill>
              </a:rPr>
              <a:t>Ce sont toujours les mêmes élèves, ceux </a:t>
            </a:r>
            <a:r>
              <a:rPr lang="fr-FR" dirty="0" smtClean="0">
                <a:solidFill>
                  <a:schemeClr val="tx2">
                    <a:lumMod val="50000"/>
                  </a:schemeClr>
                </a:solidFill>
              </a:rPr>
              <a:t>qui sont précocement entrés dans la symbolique, </a:t>
            </a:r>
            <a:r>
              <a:rPr lang="fr-FR" dirty="0">
                <a:solidFill>
                  <a:schemeClr val="tx2">
                    <a:lumMod val="50000"/>
                  </a:schemeClr>
                </a:solidFill>
              </a:rPr>
              <a:t>qui bénéficient </a:t>
            </a:r>
            <a:r>
              <a:rPr lang="fr-FR" dirty="0" smtClean="0">
                <a:solidFill>
                  <a:schemeClr val="tx2">
                    <a:lumMod val="50000"/>
                  </a:schemeClr>
                </a:solidFill>
              </a:rPr>
              <a:t>le </a:t>
            </a:r>
            <a:r>
              <a:rPr lang="fr-FR" dirty="0">
                <a:solidFill>
                  <a:schemeClr val="tx2">
                    <a:lumMod val="50000"/>
                  </a:schemeClr>
                </a:solidFill>
              </a:rPr>
              <a:t>plus des enseignements</a:t>
            </a:r>
            <a:r>
              <a:rPr lang="fr-FR" dirty="0" smtClean="0">
                <a:solidFill>
                  <a:schemeClr val="tx2">
                    <a:lumMod val="50000"/>
                  </a:schemeClr>
                </a:solidFill>
              </a:rPr>
              <a:t>.</a:t>
            </a:r>
            <a:endParaRPr lang="fr-FR" dirty="0">
              <a:solidFill>
                <a:schemeClr val="tx2">
                  <a:lumMod val="50000"/>
                </a:schemeClr>
              </a:solidFill>
            </a:endParaRPr>
          </a:p>
        </p:txBody>
      </p:sp>
      <p:sp>
        <p:nvSpPr>
          <p:cNvPr id="6" name="ZoneTexte 5"/>
          <p:cNvSpPr txBox="1"/>
          <p:nvPr/>
        </p:nvSpPr>
        <p:spPr>
          <a:xfrm>
            <a:off x="5214942" y="2357430"/>
            <a:ext cx="3389506" cy="4431983"/>
          </a:xfrm>
          <a:prstGeom prst="rect">
            <a:avLst/>
          </a:prstGeom>
          <a:solidFill>
            <a:schemeClr val="tx2">
              <a:lumMod val="40000"/>
              <a:lumOff val="60000"/>
            </a:schemeClr>
          </a:solidFill>
        </p:spPr>
        <p:txBody>
          <a:bodyPr wrap="square" rtlCol="0">
            <a:spAutoFit/>
          </a:bodyPr>
          <a:lstStyle/>
          <a:p>
            <a:pPr algn="ctr">
              <a:lnSpc>
                <a:spcPct val="150000"/>
              </a:lnSpc>
            </a:pPr>
            <a:endParaRPr lang="fr-FR" sz="800" dirty="0" smtClean="0">
              <a:solidFill>
                <a:schemeClr val="tx2">
                  <a:lumMod val="50000"/>
                </a:schemeClr>
              </a:solidFill>
            </a:endParaRPr>
          </a:p>
          <a:p>
            <a:pPr algn="ctr">
              <a:lnSpc>
                <a:spcPct val="150000"/>
              </a:lnSpc>
            </a:pPr>
            <a:r>
              <a:rPr lang="fr-FR" b="1" dirty="0" smtClean="0">
                <a:solidFill>
                  <a:schemeClr val="tx2">
                    <a:lumMod val="50000"/>
                  </a:schemeClr>
                </a:solidFill>
              </a:rPr>
              <a:t>C’est en promouvant la diversité des intelligences et en refusant toute hiérarchisation entre ces intelligences que l’école favorisera le bon développement de tous les élèves et luttera contre l’échec scolaire.</a:t>
            </a:r>
          </a:p>
          <a:p>
            <a:pPr algn="ctr">
              <a:lnSpc>
                <a:spcPct val="150000"/>
              </a:lnSpc>
            </a:pPr>
            <a:r>
              <a:rPr lang="fr-FR" b="1" dirty="0" smtClean="0">
                <a:solidFill>
                  <a:schemeClr val="tx2">
                    <a:lumMod val="50000"/>
                  </a:schemeClr>
                </a:solidFill>
              </a:rPr>
              <a:t> </a:t>
            </a:r>
            <a:endParaRPr lang="fr-FR" b="1" dirty="0">
              <a:solidFill>
                <a:schemeClr val="tx2">
                  <a:lumMod val="50000"/>
                </a:schemeClr>
              </a:solidFill>
            </a:endParaRPr>
          </a:p>
        </p:txBody>
      </p:sp>
      <p:sp>
        <p:nvSpPr>
          <p:cNvPr id="7" name="Flèche droite 6"/>
          <p:cNvSpPr/>
          <p:nvPr/>
        </p:nvSpPr>
        <p:spPr>
          <a:xfrm rot="1924317">
            <a:off x="395536" y="2199541"/>
            <a:ext cx="72008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348370940"/>
      </p:ext>
    </p:extLst>
  </p:cSld>
  <p:clrMapOvr>
    <a:masterClrMapping/>
  </p:clrMapOvr>
  <p:transition advTm="1982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04664"/>
            <a:ext cx="8035280" cy="792088"/>
          </a:xfrm>
        </p:spPr>
        <p:txBody>
          <a:bodyPr>
            <a:normAutofit/>
          </a:bodyPr>
          <a:lstStyle/>
          <a:p>
            <a:r>
              <a:rPr lang="fr-FR" sz="3200" dirty="0" smtClean="0"/>
              <a:t>L’école des 4 langages de Jacques </a:t>
            </a:r>
            <a:r>
              <a:rPr lang="fr-FR" sz="3200" dirty="0" err="1" smtClean="0"/>
              <a:t>Lévine</a:t>
            </a:r>
            <a:endParaRPr lang="fr-FR" sz="3200" dirty="0"/>
          </a:p>
        </p:txBody>
      </p:sp>
      <p:sp>
        <p:nvSpPr>
          <p:cNvPr id="3" name="Rectangle 2"/>
          <p:cNvSpPr/>
          <p:nvPr/>
        </p:nvSpPr>
        <p:spPr>
          <a:xfrm>
            <a:off x="467544" y="1335593"/>
            <a:ext cx="8208912" cy="1015663"/>
          </a:xfrm>
          <a:prstGeom prst="rect">
            <a:avLst/>
          </a:prstGeom>
        </p:spPr>
        <p:txBody>
          <a:bodyPr wrap="square">
            <a:spAutoFit/>
          </a:bodyPr>
          <a:lstStyle/>
          <a:p>
            <a:pPr marL="87313" lvl="1" indent="95250" algn="ctr"/>
            <a:r>
              <a:rPr lang="fr-FR" sz="2000" dirty="0" smtClean="0"/>
              <a:t>Jacques </a:t>
            </a:r>
            <a:r>
              <a:rPr lang="fr-FR" sz="2000" dirty="0" err="1" smtClean="0"/>
              <a:t>Lévine</a:t>
            </a:r>
            <a:r>
              <a:rPr lang="fr-FR" sz="2000" dirty="0" smtClean="0"/>
              <a:t> conçoit le </a:t>
            </a:r>
            <a:r>
              <a:rPr lang="fr-FR" sz="2000" dirty="0"/>
              <a:t>groupe classe </a:t>
            </a:r>
            <a:r>
              <a:rPr lang="fr-FR" sz="2000" dirty="0" smtClean="0"/>
              <a:t>comme </a:t>
            </a:r>
          </a:p>
          <a:p>
            <a:pPr marL="87313" lvl="1" indent="95250" algn="ctr"/>
            <a:r>
              <a:rPr lang="fr-FR" sz="2000" b="1" dirty="0" smtClean="0">
                <a:solidFill>
                  <a:srgbClr val="FFFF00"/>
                </a:solidFill>
              </a:rPr>
              <a:t>une communauté </a:t>
            </a:r>
            <a:r>
              <a:rPr lang="fr-FR" sz="2000" b="1" dirty="0">
                <a:solidFill>
                  <a:srgbClr val="FFFF00"/>
                </a:solidFill>
              </a:rPr>
              <a:t>de </a:t>
            </a:r>
            <a:r>
              <a:rPr lang="fr-FR" sz="2000" b="1" dirty="0" err="1">
                <a:solidFill>
                  <a:srgbClr val="FFFF00"/>
                </a:solidFill>
              </a:rPr>
              <a:t>co</a:t>
            </a:r>
            <a:r>
              <a:rPr lang="fr-FR" sz="2000" b="1" dirty="0">
                <a:solidFill>
                  <a:srgbClr val="FFFF00"/>
                </a:solidFill>
              </a:rPr>
              <a:t>-chercheurs </a:t>
            </a:r>
            <a:endParaRPr lang="fr-FR" sz="2000" b="1" dirty="0" smtClean="0">
              <a:solidFill>
                <a:srgbClr val="FFFF00"/>
              </a:solidFill>
            </a:endParaRPr>
          </a:p>
          <a:p>
            <a:pPr marL="87313" lvl="1" indent="95250" algn="ctr"/>
            <a:r>
              <a:rPr lang="fr-FR" sz="2000" dirty="0" smtClean="0"/>
              <a:t>où </a:t>
            </a:r>
            <a:r>
              <a:rPr lang="fr-FR" sz="2000" dirty="0"/>
              <a:t>chacun </a:t>
            </a:r>
            <a:r>
              <a:rPr lang="fr-FR" sz="2000" dirty="0" smtClean="0"/>
              <a:t>trouve </a:t>
            </a:r>
            <a:r>
              <a:rPr lang="fr-FR" sz="2000" dirty="0"/>
              <a:t>une place </a:t>
            </a:r>
            <a:r>
              <a:rPr lang="fr-FR" sz="2000" dirty="0" smtClean="0"/>
              <a:t>et une réponse au :</a:t>
            </a:r>
            <a:endParaRPr lang="fr-FR" sz="2000" dirty="0"/>
          </a:p>
        </p:txBody>
      </p:sp>
      <p:sp>
        <p:nvSpPr>
          <p:cNvPr id="14" name="Espace réservé du contenu 13"/>
          <p:cNvSpPr>
            <a:spLocks noGrp="1"/>
          </p:cNvSpPr>
          <p:nvPr>
            <p:ph idx="1"/>
          </p:nvPr>
        </p:nvSpPr>
        <p:spPr>
          <a:xfrm>
            <a:off x="107504" y="6237312"/>
            <a:ext cx="8928992" cy="432088"/>
          </a:xfrm>
        </p:spPr>
        <p:txBody>
          <a:bodyPr>
            <a:normAutofit/>
          </a:bodyPr>
          <a:lstStyle/>
          <a:p>
            <a:pPr marL="45720" indent="0" algn="ctr">
              <a:buNone/>
            </a:pPr>
            <a:r>
              <a:rPr lang="fr-FR" b="1" dirty="0" smtClean="0">
                <a:solidFill>
                  <a:srgbClr val="FFFF00"/>
                </a:solidFill>
              </a:rPr>
              <a:t>Les potentialités sont reconnues sans hiérarchisation des intelligences.</a:t>
            </a:r>
            <a:endParaRPr lang="fr-FR" b="1" dirty="0">
              <a:solidFill>
                <a:srgbClr val="FFFF00"/>
              </a:solidFill>
            </a:endParaRPr>
          </a:p>
        </p:txBody>
      </p:sp>
      <p:sp>
        <p:nvSpPr>
          <p:cNvPr id="15" name="Rectangle 14"/>
          <p:cNvSpPr/>
          <p:nvPr/>
        </p:nvSpPr>
        <p:spPr>
          <a:xfrm>
            <a:off x="107504" y="3356992"/>
            <a:ext cx="1840159" cy="1015663"/>
          </a:xfrm>
          <a:prstGeom prst="rect">
            <a:avLst/>
          </a:prstGeom>
        </p:spPr>
        <p:txBody>
          <a:bodyPr wrap="square">
            <a:spAutoFit/>
          </a:bodyPr>
          <a:lstStyle/>
          <a:p>
            <a:pPr algn="ctr"/>
            <a:r>
              <a:rPr lang="fr-FR" sz="2000" b="1" dirty="0" smtClean="0">
                <a:solidFill>
                  <a:srgbClr val="FFFF00"/>
                </a:solidFill>
              </a:rPr>
              <a:t>besoin </a:t>
            </a:r>
            <a:r>
              <a:rPr lang="fr-FR" sz="2000" b="1" dirty="0">
                <a:solidFill>
                  <a:srgbClr val="FFFF00"/>
                </a:solidFill>
              </a:rPr>
              <a:t>d’expansion de soi </a:t>
            </a:r>
            <a:endParaRPr lang="fr-FR" b="1" dirty="0">
              <a:solidFill>
                <a:srgbClr val="FFFF00"/>
              </a:solidFill>
            </a:endParaRPr>
          </a:p>
        </p:txBody>
      </p:sp>
      <p:sp>
        <p:nvSpPr>
          <p:cNvPr id="16" name="Rectangle 15"/>
          <p:cNvSpPr/>
          <p:nvPr/>
        </p:nvSpPr>
        <p:spPr>
          <a:xfrm>
            <a:off x="6997267" y="3322710"/>
            <a:ext cx="1962472" cy="1323439"/>
          </a:xfrm>
          <a:prstGeom prst="rect">
            <a:avLst/>
          </a:prstGeom>
        </p:spPr>
        <p:txBody>
          <a:bodyPr wrap="square">
            <a:spAutoFit/>
          </a:bodyPr>
          <a:lstStyle/>
          <a:p>
            <a:pPr algn="ctr"/>
            <a:r>
              <a:rPr lang="fr-FR" sz="2000" b="1" dirty="0" smtClean="0">
                <a:solidFill>
                  <a:srgbClr val="FFFF00"/>
                </a:solidFill>
              </a:rPr>
              <a:t>besoin </a:t>
            </a:r>
          </a:p>
          <a:p>
            <a:pPr algn="ctr"/>
            <a:r>
              <a:rPr lang="fr-FR" sz="2000" b="1" dirty="0" smtClean="0">
                <a:solidFill>
                  <a:srgbClr val="FFFF00"/>
                </a:solidFill>
              </a:rPr>
              <a:t>de </a:t>
            </a:r>
            <a:r>
              <a:rPr lang="fr-FR" sz="2000" b="1" dirty="0">
                <a:solidFill>
                  <a:srgbClr val="FFFF00"/>
                </a:solidFill>
              </a:rPr>
              <a:t>s’inscrire dans l’ordre établi. </a:t>
            </a:r>
            <a:endParaRPr lang="fr-FR" b="1" dirty="0">
              <a:solidFill>
                <a:srgbClr val="FFFF00"/>
              </a:solidFill>
            </a:endParaRPr>
          </a:p>
        </p:txBody>
      </p:sp>
      <p:sp>
        <p:nvSpPr>
          <p:cNvPr id="17" name="Flèche vers le bas 16"/>
          <p:cNvSpPr/>
          <p:nvPr/>
        </p:nvSpPr>
        <p:spPr>
          <a:xfrm rot="2305711">
            <a:off x="1283156" y="2288928"/>
            <a:ext cx="436003" cy="10458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rot="19237521">
            <a:off x="7442079" y="2371104"/>
            <a:ext cx="436003" cy="10458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577" name="Picture 1" descr="E:\PHOTOS ECOLES\Ateliers philo\DSCF7544.jpg"/>
          <p:cNvPicPr>
            <a:picLocks noChangeAspect="1" noChangeArrowheads="1"/>
          </p:cNvPicPr>
          <p:nvPr/>
        </p:nvPicPr>
        <p:blipFill>
          <a:blip r:embed="rId2" cstate="print"/>
          <a:srcRect/>
          <a:stretch>
            <a:fillRect/>
          </a:stretch>
        </p:blipFill>
        <p:spPr bwMode="auto">
          <a:xfrm>
            <a:off x="1907704" y="2564904"/>
            <a:ext cx="5256584" cy="3384376"/>
          </a:xfrm>
          <a:prstGeom prst="rect">
            <a:avLst/>
          </a:prstGeom>
          <a:noFill/>
        </p:spPr>
      </p:pic>
    </p:spTree>
    <p:extLst>
      <p:ext uri="{BB962C8B-B14F-4D97-AF65-F5344CB8AC3E}">
        <p14:creationId xmlns:p14="http://schemas.microsoft.com/office/powerpoint/2010/main" xmlns="" val="2730983144"/>
      </p:ext>
    </p:extLst>
  </p:cSld>
  <p:clrMapOvr>
    <a:masterClrMapping/>
  </p:clrMapOvr>
  <p:transition advTm="1648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404664"/>
            <a:ext cx="7238198" cy="792088"/>
          </a:xfrm>
        </p:spPr>
        <p:txBody>
          <a:bodyPr>
            <a:noAutofit/>
          </a:bodyPr>
          <a:lstStyle/>
          <a:p>
            <a:pPr algn="ctr"/>
            <a:r>
              <a:rPr lang="fr-FR" dirty="0" smtClean="0"/>
              <a:t>Un autre rapport au monde</a:t>
            </a:r>
            <a:endParaRPr lang="fr-FR" dirty="0"/>
          </a:p>
        </p:txBody>
      </p:sp>
      <p:sp>
        <p:nvSpPr>
          <p:cNvPr id="5" name="Espace réservé du contenu 4"/>
          <p:cNvSpPr>
            <a:spLocks noGrp="1"/>
          </p:cNvSpPr>
          <p:nvPr>
            <p:ph idx="1"/>
          </p:nvPr>
        </p:nvSpPr>
        <p:spPr>
          <a:xfrm>
            <a:off x="2571736" y="5357826"/>
            <a:ext cx="3429024" cy="1343745"/>
          </a:xfrm>
        </p:spPr>
        <p:txBody>
          <a:bodyPr>
            <a:normAutofit/>
          </a:bodyPr>
          <a:lstStyle/>
          <a:p>
            <a:pPr marL="45720" indent="0" algn="ctr">
              <a:buNone/>
            </a:pPr>
            <a:r>
              <a:rPr lang="fr-FR" dirty="0" smtClean="0">
                <a:solidFill>
                  <a:srgbClr val="FFFF00"/>
                </a:solidFill>
              </a:rPr>
              <a:t>Un autre rapport</a:t>
            </a:r>
          </a:p>
          <a:p>
            <a:pPr marL="45720" indent="0" algn="ctr">
              <a:buNone/>
            </a:pPr>
            <a:r>
              <a:rPr lang="fr-FR" dirty="0" smtClean="0">
                <a:solidFill>
                  <a:srgbClr val="FFFF00"/>
                </a:solidFill>
              </a:rPr>
              <a:t>à la parole</a:t>
            </a:r>
          </a:p>
          <a:p>
            <a:pPr marL="45720" indent="0" algn="ctr">
              <a:buNone/>
            </a:pPr>
            <a:r>
              <a:rPr lang="fr-FR" sz="1200" dirty="0" smtClean="0"/>
              <a:t>(écoute, recherche d’intelligibilité, </a:t>
            </a:r>
            <a:r>
              <a:rPr lang="fr-FR" sz="1200" dirty="0" err="1" smtClean="0"/>
              <a:t>co</a:t>
            </a:r>
            <a:r>
              <a:rPr lang="fr-FR" sz="1200" dirty="0" smtClean="0"/>
              <a:t>-réflexion)</a:t>
            </a:r>
            <a:endParaRPr lang="fr-FR" sz="1200" dirty="0"/>
          </a:p>
        </p:txBody>
      </p:sp>
      <p:sp>
        <p:nvSpPr>
          <p:cNvPr id="6" name="Rectangle 5"/>
          <p:cNvSpPr/>
          <p:nvPr/>
        </p:nvSpPr>
        <p:spPr>
          <a:xfrm>
            <a:off x="3143240" y="1428736"/>
            <a:ext cx="2714644" cy="3354765"/>
          </a:xfrm>
          <a:prstGeom prst="rect">
            <a:avLst/>
          </a:prstGeom>
          <a:solidFill>
            <a:srgbClr val="FFFF99"/>
          </a:solidFill>
        </p:spPr>
        <p:txBody>
          <a:bodyPr wrap="square">
            <a:spAutoFit/>
          </a:bodyPr>
          <a:lstStyle/>
          <a:p>
            <a:pPr algn="ctr"/>
            <a:r>
              <a:rPr lang="fr-FR" sz="2000" dirty="0">
                <a:solidFill>
                  <a:schemeClr val="accent3">
                    <a:lumMod val="50000"/>
                  </a:schemeClr>
                </a:solidFill>
              </a:rPr>
              <a:t>D</a:t>
            </a:r>
            <a:r>
              <a:rPr lang="fr-FR" sz="2000" dirty="0" smtClean="0">
                <a:solidFill>
                  <a:schemeClr val="accent3">
                    <a:lumMod val="50000"/>
                  </a:schemeClr>
                </a:solidFill>
              </a:rPr>
              <a:t>évelopper à part égale les différentes façons </a:t>
            </a:r>
            <a:r>
              <a:rPr lang="fr-FR" sz="1200" dirty="0" smtClean="0">
                <a:solidFill>
                  <a:schemeClr val="accent3">
                    <a:lumMod val="50000"/>
                  </a:schemeClr>
                </a:solidFill>
              </a:rPr>
              <a:t>(« les 4 langages ») </a:t>
            </a:r>
            <a:r>
              <a:rPr lang="fr-FR" sz="2000" dirty="0" smtClean="0">
                <a:solidFill>
                  <a:schemeClr val="accent3">
                    <a:lumMod val="50000"/>
                  </a:schemeClr>
                </a:solidFill>
              </a:rPr>
              <a:t>d’entrer en relation avec le monde </a:t>
            </a:r>
          </a:p>
          <a:p>
            <a:pPr algn="ctr"/>
            <a:r>
              <a:rPr lang="fr-FR" sz="1200" dirty="0" smtClean="0">
                <a:solidFill>
                  <a:schemeClr val="accent3">
                    <a:lumMod val="50000"/>
                  </a:schemeClr>
                </a:solidFill>
              </a:rPr>
              <a:t>(observer, explorer, comprendre, agir), </a:t>
            </a:r>
          </a:p>
          <a:p>
            <a:pPr algn="ctr"/>
            <a:r>
              <a:rPr lang="fr-FR" sz="2000" dirty="0" smtClean="0">
                <a:solidFill>
                  <a:schemeClr val="accent3">
                    <a:lumMod val="50000"/>
                  </a:schemeClr>
                </a:solidFill>
              </a:rPr>
              <a:t>et  de construire sa relation aux autres et aux savoirs</a:t>
            </a:r>
          </a:p>
          <a:p>
            <a:pPr algn="ctr"/>
            <a:r>
              <a:rPr lang="fr-FR" sz="2000" dirty="0">
                <a:solidFill>
                  <a:schemeClr val="accent3">
                    <a:lumMod val="50000"/>
                  </a:schemeClr>
                </a:solidFill>
              </a:rPr>
              <a:t>i</a:t>
            </a:r>
            <a:r>
              <a:rPr lang="fr-FR" sz="2000" dirty="0" smtClean="0">
                <a:solidFill>
                  <a:schemeClr val="accent3">
                    <a:lumMod val="50000"/>
                  </a:schemeClr>
                </a:solidFill>
              </a:rPr>
              <a:t>mplique…</a:t>
            </a:r>
            <a:endParaRPr lang="fr-FR" sz="2000" dirty="0">
              <a:solidFill>
                <a:schemeClr val="accent3">
                  <a:lumMod val="50000"/>
                </a:schemeClr>
              </a:solidFill>
            </a:endParaRPr>
          </a:p>
        </p:txBody>
      </p:sp>
      <p:sp>
        <p:nvSpPr>
          <p:cNvPr id="10" name="Espace réservé du contenu 4"/>
          <p:cNvSpPr txBox="1">
            <a:spLocks/>
          </p:cNvSpPr>
          <p:nvPr/>
        </p:nvSpPr>
        <p:spPr>
          <a:xfrm>
            <a:off x="6523852" y="1650708"/>
            <a:ext cx="2145432" cy="1539951"/>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Font typeface="Wingdings" charset="2"/>
              <a:buNone/>
            </a:pPr>
            <a:r>
              <a:rPr lang="fr-FR" dirty="0" smtClean="0">
                <a:solidFill>
                  <a:srgbClr val="FFFF00"/>
                </a:solidFill>
              </a:rPr>
              <a:t>Un autre rapport aux autres</a:t>
            </a:r>
          </a:p>
          <a:p>
            <a:pPr marL="45720" indent="0" algn="ctr">
              <a:buFont typeface="Wingdings" charset="2"/>
              <a:buNone/>
            </a:pPr>
            <a:r>
              <a:rPr lang="fr-FR" sz="1200" dirty="0" smtClean="0"/>
              <a:t>(Tous interlocuteurs valables, accueillir la logique de l’autre)</a:t>
            </a:r>
            <a:endParaRPr lang="fr-FR" sz="1200" dirty="0"/>
          </a:p>
        </p:txBody>
      </p:sp>
      <p:sp>
        <p:nvSpPr>
          <p:cNvPr id="11" name="Espace réservé du contenu 4"/>
          <p:cNvSpPr txBox="1">
            <a:spLocks/>
          </p:cNvSpPr>
          <p:nvPr/>
        </p:nvSpPr>
        <p:spPr>
          <a:xfrm>
            <a:off x="375734" y="3490028"/>
            <a:ext cx="2145432" cy="1439170"/>
          </a:xfrm>
          <a:prstGeom prst="rect">
            <a:avLst/>
          </a:prstGeom>
        </p:spPr>
        <p:txBody>
          <a:bodyPr vert="horz" lIns="91440" tIns="45720" rIns="91440" bIns="45720" rtlCol="0">
            <a:normAutofit fontScale="62500" lnSpcReduction="2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Font typeface="Wingdings" charset="2"/>
              <a:buNone/>
            </a:pPr>
            <a:r>
              <a:rPr lang="fr-FR" sz="3200" dirty="0" smtClean="0">
                <a:solidFill>
                  <a:srgbClr val="FFFF00"/>
                </a:solidFill>
              </a:rPr>
              <a:t>Un autre rapport au temps</a:t>
            </a:r>
          </a:p>
          <a:p>
            <a:pPr marL="45720" indent="0" algn="ctr">
              <a:buFont typeface="Wingdings" charset="2"/>
              <a:buNone/>
            </a:pPr>
            <a:r>
              <a:rPr lang="fr-FR" sz="1900" dirty="0" smtClean="0"/>
              <a:t>(passer du </a:t>
            </a:r>
            <a:r>
              <a:rPr lang="fr-FR" sz="1900" b="1" dirty="0" smtClean="0"/>
              <a:t>regard photo</a:t>
            </a:r>
            <a:r>
              <a:rPr lang="fr-FR" sz="1900" dirty="0" smtClean="0"/>
              <a:t>, qui risque de faire de la difficulté d’un instant une destinée, au </a:t>
            </a:r>
            <a:r>
              <a:rPr lang="fr-FR" sz="1900" b="1" dirty="0" smtClean="0"/>
              <a:t>regard cinéma</a:t>
            </a:r>
            <a:r>
              <a:rPr lang="fr-FR" sz="1900" dirty="0" smtClean="0"/>
              <a:t>)</a:t>
            </a:r>
          </a:p>
          <a:p>
            <a:pPr marL="45720" indent="0" algn="ctr">
              <a:buFont typeface="Wingdings" charset="2"/>
              <a:buNone/>
            </a:pPr>
            <a:endParaRPr lang="fr-FR" dirty="0">
              <a:solidFill>
                <a:srgbClr val="FFFF00"/>
              </a:solidFill>
            </a:endParaRPr>
          </a:p>
        </p:txBody>
      </p:sp>
      <p:sp>
        <p:nvSpPr>
          <p:cNvPr id="12" name="Espace réservé du contenu 4"/>
          <p:cNvSpPr txBox="1">
            <a:spLocks/>
          </p:cNvSpPr>
          <p:nvPr/>
        </p:nvSpPr>
        <p:spPr>
          <a:xfrm>
            <a:off x="6444208" y="3465004"/>
            <a:ext cx="2376264" cy="1548172"/>
          </a:xfrm>
          <a:prstGeom prst="rect">
            <a:avLst/>
          </a:prstGeom>
        </p:spPr>
        <p:txBody>
          <a:bodyPr vert="horz" lIns="91440" tIns="45720" rIns="91440" bIns="45720" rtlCol="0">
            <a:normAutofit fontScale="92500"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Font typeface="Wingdings" charset="2"/>
              <a:buNone/>
            </a:pPr>
            <a:r>
              <a:rPr lang="fr-FR" dirty="0" smtClean="0">
                <a:solidFill>
                  <a:srgbClr val="FFFF00"/>
                </a:solidFill>
              </a:rPr>
              <a:t>Un autre rapport </a:t>
            </a:r>
          </a:p>
          <a:p>
            <a:pPr marL="45720" indent="0" algn="ctr">
              <a:buFont typeface="Wingdings" charset="2"/>
              <a:buNone/>
            </a:pPr>
            <a:r>
              <a:rPr lang="fr-FR" dirty="0" smtClean="0">
                <a:solidFill>
                  <a:srgbClr val="FFFF00"/>
                </a:solidFill>
              </a:rPr>
              <a:t>à l’environnement</a:t>
            </a:r>
          </a:p>
          <a:p>
            <a:pPr marL="45720" indent="0" algn="ctr">
              <a:buNone/>
            </a:pPr>
            <a:r>
              <a:rPr lang="fr-FR" sz="1200" dirty="0" smtClean="0"/>
              <a:t>(Diversification des cadres dédiés </a:t>
            </a:r>
            <a:r>
              <a:rPr lang="fr-FR" sz="1200" dirty="0"/>
              <a:t>à la pensée, </a:t>
            </a:r>
            <a:r>
              <a:rPr lang="fr-FR" sz="1200" dirty="0" smtClean="0"/>
              <a:t>aux réalisations et aux expériences concrètes, à la rencontre, au corps, à la création, aux projets…)</a:t>
            </a:r>
            <a:endParaRPr lang="fr-FR" sz="1200" dirty="0"/>
          </a:p>
        </p:txBody>
      </p:sp>
      <p:sp>
        <p:nvSpPr>
          <p:cNvPr id="13" name="Espace réservé du contenu 4"/>
          <p:cNvSpPr txBox="1">
            <a:spLocks/>
          </p:cNvSpPr>
          <p:nvPr/>
        </p:nvSpPr>
        <p:spPr>
          <a:xfrm>
            <a:off x="341313" y="1650708"/>
            <a:ext cx="2145432" cy="1274235"/>
          </a:xfrm>
          <a:prstGeom prst="rect">
            <a:avLst/>
          </a:prstGeom>
        </p:spPr>
        <p:txBody>
          <a:bodyPr vert="horz" lIns="91440" tIns="45720" rIns="91440" bIns="45720" rtlCol="0">
            <a:normAutofit fontScale="70000" lnSpcReduction="2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Font typeface="Wingdings" charset="2"/>
              <a:buNone/>
            </a:pPr>
            <a:r>
              <a:rPr lang="fr-FR" sz="2900" dirty="0" smtClean="0">
                <a:solidFill>
                  <a:srgbClr val="FFFF00"/>
                </a:solidFill>
              </a:rPr>
              <a:t>Un autre rapport au savoir</a:t>
            </a:r>
          </a:p>
          <a:p>
            <a:pPr marL="45720" indent="0" algn="ctr">
              <a:buFont typeface="Wingdings" charset="2"/>
              <a:buNone/>
            </a:pPr>
            <a:r>
              <a:rPr lang="fr-FR" sz="1700" dirty="0" smtClean="0"/>
              <a:t>(pas de vérité absolue, savoir en perpétuelle évolution)</a:t>
            </a:r>
            <a:endParaRPr lang="fr-FR" sz="1700" dirty="0"/>
          </a:p>
        </p:txBody>
      </p:sp>
      <p:sp>
        <p:nvSpPr>
          <p:cNvPr id="4" name="Flèche gauche 3"/>
          <p:cNvSpPr/>
          <p:nvPr/>
        </p:nvSpPr>
        <p:spPr>
          <a:xfrm>
            <a:off x="2457535" y="2068682"/>
            <a:ext cx="717103" cy="3741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gauche 13"/>
          <p:cNvSpPr/>
          <p:nvPr/>
        </p:nvSpPr>
        <p:spPr>
          <a:xfrm rot="10800000">
            <a:off x="5806749" y="3724214"/>
            <a:ext cx="717103" cy="3741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gauche 14"/>
          <p:cNvSpPr/>
          <p:nvPr/>
        </p:nvSpPr>
        <p:spPr>
          <a:xfrm rot="10800000">
            <a:off x="5862199" y="1968756"/>
            <a:ext cx="717103" cy="3741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gauche 15"/>
          <p:cNvSpPr/>
          <p:nvPr/>
        </p:nvSpPr>
        <p:spPr>
          <a:xfrm rot="16200000">
            <a:off x="4114774" y="4886358"/>
            <a:ext cx="717103" cy="3741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gauche 16"/>
          <p:cNvSpPr/>
          <p:nvPr/>
        </p:nvSpPr>
        <p:spPr>
          <a:xfrm>
            <a:off x="2443003" y="3861626"/>
            <a:ext cx="717103" cy="3741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536091370"/>
      </p:ext>
    </p:extLst>
  </p:cSld>
  <p:clrMapOvr>
    <a:masterClrMapping/>
  </p:clrMapOvr>
  <p:transition advTm="3029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548680"/>
            <a:ext cx="8251304" cy="648072"/>
          </a:xfrm>
        </p:spPr>
        <p:txBody>
          <a:bodyPr>
            <a:normAutofit fontScale="90000"/>
          </a:bodyPr>
          <a:lstStyle/>
          <a:p>
            <a:pPr algn="r"/>
            <a:r>
              <a:rPr lang="fr-FR" dirty="0" smtClean="0"/>
              <a:t>Développer l’appétit des intelligences </a:t>
            </a:r>
            <a:endParaRPr lang="fr-FR" dirty="0"/>
          </a:p>
        </p:txBody>
      </p:sp>
      <p:sp>
        <p:nvSpPr>
          <p:cNvPr id="3" name="Espace réservé du contenu 2"/>
          <p:cNvSpPr>
            <a:spLocks noGrp="1"/>
          </p:cNvSpPr>
          <p:nvPr>
            <p:ph idx="1"/>
          </p:nvPr>
        </p:nvSpPr>
        <p:spPr>
          <a:xfrm>
            <a:off x="857224" y="5129262"/>
            <a:ext cx="7572428" cy="1800200"/>
          </a:xfrm>
        </p:spPr>
        <p:txBody>
          <a:bodyPr>
            <a:normAutofit/>
          </a:bodyPr>
          <a:lstStyle/>
          <a:p>
            <a:pPr marL="45720" indent="0" algn="ctr">
              <a:buNone/>
            </a:pPr>
            <a:r>
              <a:rPr lang="fr-FR" dirty="0" smtClean="0"/>
              <a:t>Ce qui donne envie d’apprendre, </a:t>
            </a:r>
          </a:p>
          <a:p>
            <a:pPr marL="45720" indent="0" algn="ctr">
              <a:buNone/>
            </a:pPr>
            <a:r>
              <a:rPr lang="fr-FR" dirty="0" smtClean="0"/>
              <a:t>c’est la fierté d’avoir réaliser une « œuvre »,</a:t>
            </a:r>
          </a:p>
          <a:p>
            <a:pPr marL="45720" indent="0" algn="ctr">
              <a:buNone/>
            </a:pPr>
            <a:r>
              <a:rPr lang="fr-FR" dirty="0" smtClean="0"/>
              <a:t> fabriqué un objet devant lequel on dira  :</a:t>
            </a:r>
          </a:p>
          <a:p>
            <a:pPr marL="45720" indent="0" algn="ctr">
              <a:buNone/>
            </a:pPr>
            <a:r>
              <a:rPr lang="fr-FR" dirty="0" smtClean="0"/>
              <a:t>« Mais qui a fait ça ? »</a:t>
            </a:r>
            <a:endParaRPr lang="fr-FR" dirty="0"/>
          </a:p>
        </p:txBody>
      </p:sp>
      <p:pic>
        <p:nvPicPr>
          <p:cNvPr id="16386" name="Picture 2" descr="http://ecole.saint.didier.free.fr/Images/kermesse_fruits.jpg"/>
          <p:cNvPicPr>
            <a:picLocks noChangeAspect="1" noChangeArrowheads="1"/>
          </p:cNvPicPr>
          <p:nvPr/>
        </p:nvPicPr>
        <p:blipFill>
          <a:blip r:embed="rId2"/>
          <a:srcRect/>
          <a:stretch>
            <a:fillRect/>
          </a:stretch>
        </p:blipFill>
        <p:spPr bwMode="auto">
          <a:xfrm>
            <a:off x="3000364" y="1357298"/>
            <a:ext cx="3286148" cy="3597068"/>
          </a:xfrm>
          <a:prstGeom prst="rect">
            <a:avLst/>
          </a:prstGeom>
          <a:noFill/>
        </p:spPr>
      </p:pic>
      <p:sp>
        <p:nvSpPr>
          <p:cNvPr id="6" name="ZoneTexte 5"/>
          <p:cNvSpPr txBox="1"/>
          <p:nvPr/>
        </p:nvSpPr>
        <p:spPr>
          <a:xfrm>
            <a:off x="6500826" y="1714488"/>
            <a:ext cx="2286016" cy="461665"/>
          </a:xfrm>
          <a:prstGeom prst="rect">
            <a:avLst/>
          </a:prstGeom>
          <a:noFill/>
        </p:spPr>
        <p:txBody>
          <a:bodyPr wrap="square" rtlCol="0">
            <a:spAutoFit/>
          </a:bodyPr>
          <a:lstStyle/>
          <a:p>
            <a:r>
              <a:rPr lang="fr-FR" sz="1200" dirty="0" smtClean="0"/>
              <a:t>Œuvre collective</a:t>
            </a:r>
          </a:p>
          <a:p>
            <a:r>
              <a:rPr lang="fr-FR" sz="1200" dirty="0" smtClean="0"/>
              <a:t>Ecole de St Didier sous </a:t>
            </a:r>
            <a:r>
              <a:rPr lang="fr-FR" sz="1200" dirty="0" err="1" smtClean="0"/>
              <a:t>Riverie</a:t>
            </a:r>
            <a:endParaRPr lang="fr-FR" sz="1200" dirty="0"/>
          </a:p>
        </p:txBody>
      </p:sp>
      <p:sp>
        <p:nvSpPr>
          <p:cNvPr id="7" name="Rectangle 6"/>
          <p:cNvSpPr/>
          <p:nvPr/>
        </p:nvSpPr>
        <p:spPr>
          <a:xfrm>
            <a:off x="214282" y="1643050"/>
            <a:ext cx="3000396" cy="646331"/>
          </a:xfrm>
          <a:prstGeom prst="rect">
            <a:avLst/>
          </a:prstGeom>
        </p:spPr>
        <p:txBody>
          <a:bodyPr wrap="square">
            <a:spAutoFit/>
          </a:bodyPr>
          <a:lstStyle/>
          <a:p>
            <a:pPr lvl="0"/>
            <a:r>
              <a:rPr lang="fr-FR" dirty="0" smtClean="0">
                <a:solidFill>
                  <a:prstClr val="white"/>
                </a:solidFill>
              </a:rPr>
              <a:t>Des fruits étranges poussent sur les arbres… </a:t>
            </a:r>
          </a:p>
        </p:txBody>
      </p:sp>
    </p:spTree>
    <p:extLst>
      <p:ext uri="{BB962C8B-B14F-4D97-AF65-F5344CB8AC3E}">
        <p14:creationId xmlns:p14="http://schemas.microsoft.com/office/powerpoint/2010/main" xmlns="" val="1905233682"/>
      </p:ext>
    </p:extLst>
  </p:cSld>
  <p:clrMapOvr>
    <a:masterClrMapping/>
  </p:clrMapOvr>
  <p:transition advTm="10905"/>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404664"/>
            <a:ext cx="7315200" cy="720080"/>
          </a:xfrm>
        </p:spPr>
        <p:txBody>
          <a:bodyPr>
            <a:normAutofit/>
          </a:bodyPr>
          <a:lstStyle/>
          <a:p>
            <a:pPr algn="r"/>
            <a:r>
              <a:rPr lang="fr-FR" dirty="0" smtClean="0"/>
              <a:t>L’intelligence des  relations</a:t>
            </a:r>
            <a:endParaRPr lang="fr-FR" sz="2800" i="1" dirty="0"/>
          </a:p>
        </p:txBody>
      </p:sp>
      <p:sp>
        <p:nvSpPr>
          <p:cNvPr id="3" name="Espace réservé du contenu 2"/>
          <p:cNvSpPr>
            <a:spLocks noGrp="1"/>
          </p:cNvSpPr>
          <p:nvPr>
            <p:ph idx="1"/>
          </p:nvPr>
        </p:nvSpPr>
        <p:spPr>
          <a:xfrm>
            <a:off x="2553859" y="1460492"/>
            <a:ext cx="1874125" cy="1872208"/>
          </a:xfrm>
        </p:spPr>
        <p:txBody>
          <a:bodyPr>
            <a:normAutofit fontScale="92500" lnSpcReduction="10000"/>
          </a:bodyPr>
          <a:lstStyle/>
          <a:p>
            <a:pPr marL="45720" indent="0" algn="ctr">
              <a:buNone/>
            </a:pPr>
            <a:r>
              <a:rPr lang="fr-FR" dirty="0"/>
              <a:t>S</a:t>
            </a:r>
            <a:r>
              <a:rPr lang="fr-FR" dirty="0" smtClean="0"/>
              <a:t>’identifier à l’autre et comprendre les raisons </a:t>
            </a:r>
          </a:p>
          <a:p>
            <a:pPr marL="45720" indent="0" algn="ctr">
              <a:buNone/>
            </a:pPr>
            <a:r>
              <a:rPr lang="fr-FR" dirty="0" smtClean="0"/>
              <a:t>de son comportement.</a:t>
            </a:r>
            <a:endParaRPr lang="fr-FR" dirty="0"/>
          </a:p>
        </p:txBody>
      </p:sp>
      <p:sp>
        <p:nvSpPr>
          <p:cNvPr id="4" name="ZoneTexte 3"/>
          <p:cNvSpPr txBox="1"/>
          <p:nvPr/>
        </p:nvSpPr>
        <p:spPr>
          <a:xfrm>
            <a:off x="-508" y="5040093"/>
            <a:ext cx="1224136" cy="1477328"/>
          </a:xfrm>
          <a:prstGeom prst="rect">
            <a:avLst/>
          </a:prstGeom>
          <a:noFill/>
        </p:spPr>
        <p:txBody>
          <a:bodyPr wrap="square" rtlCol="0">
            <a:spAutoFit/>
          </a:bodyPr>
          <a:lstStyle/>
          <a:p>
            <a:pPr algn="ctr"/>
            <a:r>
              <a:rPr lang="fr-FR" dirty="0" smtClean="0"/>
              <a:t>Savoir ce qui se fait ou </a:t>
            </a:r>
          </a:p>
          <a:p>
            <a:pPr algn="ctr"/>
            <a:r>
              <a:rPr lang="fr-FR" dirty="0" smtClean="0"/>
              <a:t>ne se fait pas.</a:t>
            </a:r>
            <a:endParaRPr lang="fr-FR" dirty="0"/>
          </a:p>
        </p:txBody>
      </p:sp>
      <p:sp>
        <p:nvSpPr>
          <p:cNvPr id="5" name="ZoneTexte 4"/>
          <p:cNvSpPr txBox="1"/>
          <p:nvPr/>
        </p:nvSpPr>
        <p:spPr>
          <a:xfrm>
            <a:off x="4788024" y="5175667"/>
            <a:ext cx="1555156" cy="1477328"/>
          </a:xfrm>
          <a:prstGeom prst="rect">
            <a:avLst/>
          </a:prstGeom>
          <a:noFill/>
        </p:spPr>
        <p:txBody>
          <a:bodyPr wrap="square" rtlCol="0">
            <a:spAutoFit/>
          </a:bodyPr>
          <a:lstStyle/>
          <a:p>
            <a:pPr algn="ctr"/>
            <a:r>
              <a:rPr lang="fr-FR" dirty="0" smtClean="0"/>
              <a:t>Distinguer le possible réaliste </a:t>
            </a:r>
          </a:p>
          <a:p>
            <a:pPr algn="ctr"/>
            <a:r>
              <a:rPr lang="fr-FR" dirty="0" smtClean="0"/>
              <a:t>du désir magique…</a:t>
            </a:r>
            <a:endParaRPr lang="fr-FR" dirty="0"/>
          </a:p>
        </p:txBody>
      </p:sp>
      <p:sp>
        <p:nvSpPr>
          <p:cNvPr id="6" name="ZoneTexte 5"/>
          <p:cNvSpPr txBox="1"/>
          <p:nvPr/>
        </p:nvSpPr>
        <p:spPr>
          <a:xfrm>
            <a:off x="7653834" y="1484784"/>
            <a:ext cx="1152128" cy="2031325"/>
          </a:xfrm>
          <a:prstGeom prst="rect">
            <a:avLst/>
          </a:prstGeom>
          <a:noFill/>
        </p:spPr>
        <p:txBody>
          <a:bodyPr wrap="square" rtlCol="0">
            <a:spAutoFit/>
          </a:bodyPr>
          <a:lstStyle/>
          <a:p>
            <a:pPr algn="ctr"/>
            <a:r>
              <a:rPr lang="fr-FR" dirty="0" smtClean="0"/>
              <a:t>Savoir agir avec les autres dans un but commun.</a:t>
            </a:r>
            <a:endParaRPr lang="fr-FR" dirty="0"/>
          </a:p>
        </p:txBody>
      </p:sp>
      <p:pic>
        <p:nvPicPr>
          <p:cNvPr id="7"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1231531"/>
            <a:ext cx="2342205" cy="34125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55976" y="1195522"/>
            <a:ext cx="2957513" cy="3571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10" descr="G:\PHOTOS ECOLES\ateliers coopératifs\photos novembre 2011 015.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23628" y="4077072"/>
            <a:ext cx="3434564" cy="2575923"/>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413723" y="4293096"/>
            <a:ext cx="2628900" cy="1743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xmlns="" val="1500042131"/>
      </p:ext>
    </p:extLst>
  </p:cSld>
  <p:clrMapOvr>
    <a:masterClrMapping/>
  </p:clrMapOvr>
  <p:transition advTm="1318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571480"/>
            <a:ext cx="7914879" cy="748679"/>
          </a:xfrm>
          <a:solidFill>
            <a:schemeClr val="tx1"/>
          </a:solidFill>
        </p:spPr>
        <p:txBody>
          <a:bodyPr>
            <a:normAutofit fontScale="90000"/>
          </a:bodyPr>
          <a:lstStyle/>
          <a:p>
            <a:r>
              <a:rPr lang="fr-FR" b="1" dirty="0" smtClean="0"/>
              <a:t>A l</a:t>
            </a:r>
            <a:r>
              <a:rPr lang="fr-FR" b="1" dirty="0" smtClean="0"/>
              <a:t>’école des 4 langages…</a:t>
            </a:r>
            <a:endParaRPr lang="fr-FR" b="1" dirty="0"/>
          </a:p>
        </p:txBody>
      </p:sp>
      <p:sp>
        <p:nvSpPr>
          <p:cNvPr id="3" name="Sous-titre 2"/>
          <p:cNvSpPr>
            <a:spLocks noGrp="1"/>
          </p:cNvSpPr>
          <p:nvPr>
            <p:ph type="subTitle" idx="1"/>
          </p:nvPr>
        </p:nvSpPr>
        <p:spPr>
          <a:xfrm>
            <a:off x="4714876" y="6357958"/>
            <a:ext cx="4168656" cy="376564"/>
          </a:xfrm>
        </p:spPr>
        <p:txBody>
          <a:bodyPr>
            <a:normAutofit/>
          </a:bodyPr>
          <a:lstStyle/>
          <a:p>
            <a:pPr algn="ctr"/>
            <a:r>
              <a:rPr lang="fr-FR" sz="1600" dirty="0" smtClean="0"/>
              <a:t>Document proposé </a:t>
            </a:r>
            <a:r>
              <a:rPr lang="fr-FR" sz="1600" dirty="0" smtClean="0"/>
              <a:t>par </a:t>
            </a:r>
            <a:r>
              <a:rPr lang="fr-FR" sz="1600" dirty="0" smtClean="0"/>
              <a:t>Josse Annino</a:t>
            </a:r>
            <a:endParaRPr lang="fr-FR" sz="1600" dirty="0"/>
          </a:p>
        </p:txBody>
      </p:sp>
      <p:sp>
        <p:nvSpPr>
          <p:cNvPr id="33" name="Titre 1"/>
          <p:cNvSpPr txBox="1">
            <a:spLocks/>
          </p:cNvSpPr>
          <p:nvPr/>
        </p:nvSpPr>
        <p:spPr>
          <a:xfrm>
            <a:off x="3143240" y="1785926"/>
            <a:ext cx="3143272" cy="3643338"/>
          </a:xfrm>
          <a:prstGeom prst="rect">
            <a:avLst/>
          </a:prstGeom>
          <a:solidFill>
            <a:schemeClr val="tx1"/>
          </a:solidFill>
        </p:spPr>
        <p:txBody>
          <a:bodyPr vert="horz" lIns="91440" tIns="45720" rIns="91440" bIns="45720" rtlCol="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rgbClr val="7030A0"/>
                </a:solidFill>
                <a:effectLst/>
                <a:uLnTx/>
                <a:uFillTx/>
                <a:latin typeface="+mj-lt"/>
                <a:ea typeface="+mj-ea"/>
                <a:cs typeface="+mj-cs"/>
              </a:rPr>
              <a:t>Toutes les intelligences sont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rgbClr val="7030A0"/>
                </a:solidFill>
                <a:effectLst/>
                <a:uLnTx/>
                <a:uFillTx/>
                <a:latin typeface="+mj-lt"/>
                <a:ea typeface="+mj-ea"/>
                <a:cs typeface="+mj-cs"/>
              </a:rPr>
              <a:t>reconnues,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rgbClr val="7030A0"/>
                </a:solidFill>
                <a:effectLst/>
                <a:uLnTx/>
                <a:uFillTx/>
                <a:latin typeface="+mj-lt"/>
                <a:ea typeface="+mj-ea"/>
                <a:cs typeface="+mj-cs"/>
              </a:rPr>
              <a:t>appréciées,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rgbClr val="7030A0"/>
                </a:solidFill>
                <a:effectLst/>
                <a:uLnTx/>
                <a:uFillTx/>
                <a:latin typeface="+mj-lt"/>
                <a:ea typeface="+mj-ea"/>
                <a:cs typeface="+mj-cs"/>
              </a:rPr>
              <a:t>développées,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rgbClr val="7030A0"/>
                </a:solidFill>
                <a:effectLst/>
                <a:uLnTx/>
                <a:uFillTx/>
                <a:latin typeface="+mj-lt"/>
                <a:ea typeface="+mj-ea"/>
                <a:cs typeface="+mj-cs"/>
              </a:rPr>
              <a:t> partagées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rgbClr val="7030A0"/>
                </a:solidFill>
                <a:effectLst/>
                <a:uLnTx/>
                <a:uFillTx/>
                <a:latin typeface="+mj-lt"/>
                <a:ea typeface="+mj-ea"/>
                <a:cs typeface="+mj-cs"/>
              </a:rPr>
              <a:t>à part égale</a:t>
            </a:r>
            <a:r>
              <a:rPr lang="fr-FR" sz="2800" b="1" baseline="0" dirty="0" smtClean="0">
                <a:solidFill>
                  <a:srgbClr val="7030A0"/>
                </a:solidFill>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800" b="1" i="0" u="none" strike="noStrike" kern="1200" cap="none" spc="0" normalizeH="0" baseline="0" noProof="0" dirty="0">
              <a:ln>
                <a:noFill/>
              </a:ln>
              <a:solidFill>
                <a:srgbClr val="7030A0"/>
              </a:solidFill>
              <a:effectLst/>
              <a:uLnTx/>
              <a:uFillTx/>
              <a:latin typeface="+mj-lt"/>
              <a:ea typeface="+mj-ea"/>
              <a:cs typeface="+mj-cs"/>
            </a:endParaRPr>
          </a:p>
        </p:txBody>
      </p:sp>
    </p:spTree>
    <p:extLst>
      <p:ext uri="{BB962C8B-B14F-4D97-AF65-F5344CB8AC3E}">
        <p14:creationId xmlns:p14="http://schemas.microsoft.com/office/powerpoint/2010/main" xmlns="" val="1760978808"/>
      </p:ext>
    </p:extLst>
  </p:cSld>
  <p:clrMapOvr>
    <a:masterClrMapping/>
  </p:clrMapOvr>
  <p:transition advTm="1436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548680"/>
            <a:ext cx="7315200" cy="1224136"/>
          </a:xfrm>
        </p:spPr>
        <p:txBody>
          <a:bodyPr>
            <a:normAutofit/>
          </a:bodyPr>
          <a:lstStyle/>
          <a:p>
            <a:pPr algn="r"/>
            <a:r>
              <a:rPr lang="fr-FR" dirty="0" smtClean="0"/>
              <a:t>L’intelligence des situations </a:t>
            </a:r>
            <a:br>
              <a:rPr lang="fr-FR" dirty="0" smtClean="0"/>
            </a:br>
            <a:r>
              <a:rPr lang="fr-FR" sz="2800" i="1" dirty="0" smtClean="0"/>
              <a:t>ou le langage abstrait</a:t>
            </a:r>
            <a:endParaRPr lang="fr-FR" sz="2800" i="1" dirty="0"/>
          </a:p>
        </p:txBody>
      </p:sp>
      <p:sp>
        <p:nvSpPr>
          <p:cNvPr id="3" name="Espace réservé du contenu 2"/>
          <p:cNvSpPr>
            <a:spLocks noGrp="1"/>
          </p:cNvSpPr>
          <p:nvPr>
            <p:ph idx="1"/>
          </p:nvPr>
        </p:nvSpPr>
        <p:spPr>
          <a:xfrm>
            <a:off x="7282283" y="2090403"/>
            <a:ext cx="1584176" cy="2880322"/>
          </a:xfrm>
        </p:spPr>
        <p:txBody>
          <a:bodyPr>
            <a:normAutofit fontScale="92500" lnSpcReduction="10000"/>
          </a:bodyPr>
          <a:lstStyle/>
          <a:p>
            <a:pPr marL="45720" indent="0" algn="ctr">
              <a:buNone/>
            </a:pPr>
            <a:r>
              <a:rPr lang="fr-FR" dirty="0" smtClean="0"/>
              <a:t>Avoir les mots et les codes </a:t>
            </a:r>
          </a:p>
          <a:p>
            <a:pPr marL="45720" indent="0" algn="ctr">
              <a:buNone/>
            </a:pPr>
            <a:r>
              <a:rPr lang="fr-FR" dirty="0" smtClean="0"/>
              <a:t>pour dire et écrire sa pensée </a:t>
            </a:r>
          </a:p>
          <a:p>
            <a:pPr marL="45720" indent="0" algn="ctr">
              <a:buNone/>
            </a:pPr>
            <a:r>
              <a:rPr lang="fr-FR" dirty="0" smtClean="0"/>
              <a:t>et comprendre la pensée</a:t>
            </a:r>
          </a:p>
          <a:p>
            <a:pPr marL="45720" indent="0" algn="ctr">
              <a:buNone/>
            </a:pPr>
            <a:r>
              <a:rPr lang="fr-FR" dirty="0" smtClean="0"/>
              <a:t>des autres.</a:t>
            </a:r>
            <a:endParaRPr lang="fr-FR" dirty="0"/>
          </a:p>
        </p:txBody>
      </p:sp>
      <p:sp>
        <p:nvSpPr>
          <p:cNvPr id="4" name="ZoneTexte 3"/>
          <p:cNvSpPr txBox="1"/>
          <p:nvPr/>
        </p:nvSpPr>
        <p:spPr>
          <a:xfrm>
            <a:off x="179512" y="4617853"/>
            <a:ext cx="1584176" cy="1477328"/>
          </a:xfrm>
          <a:prstGeom prst="rect">
            <a:avLst/>
          </a:prstGeom>
          <a:noFill/>
        </p:spPr>
        <p:txBody>
          <a:bodyPr wrap="square" rtlCol="0">
            <a:spAutoFit/>
          </a:bodyPr>
          <a:lstStyle/>
          <a:p>
            <a:pPr algn="ctr"/>
            <a:r>
              <a:rPr lang="fr-FR" dirty="0" smtClean="0"/>
              <a:t>Transmettre un héritage culturel ou permettre son accès…</a:t>
            </a:r>
            <a:endParaRPr lang="fr-FR" dirty="0"/>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1534417"/>
            <a:ext cx="4051993" cy="26997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20959" y="4133217"/>
            <a:ext cx="4894729" cy="244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143372" y="2285992"/>
            <a:ext cx="3250610" cy="21696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2563008"/>
      </p:ext>
    </p:extLst>
  </p:cSld>
  <p:clrMapOvr>
    <a:masterClrMapping/>
  </p:clrMapOvr>
  <p:transition advTm="8908"/>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72" y="548680"/>
            <a:ext cx="6840760" cy="709972"/>
          </a:xfrm>
        </p:spPr>
        <p:txBody>
          <a:bodyPr>
            <a:normAutofit/>
          </a:bodyPr>
          <a:lstStyle/>
          <a:p>
            <a:r>
              <a:rPr lang="fr-FR" dirty="0"/>
              <a:t>L’intelligence des </a:t>
            </a:r>
            <a:r>
              <a:rPr lang="fr-FR" dirty="0" smtClean="0"/>
              <a:t>réalisations</a:t>
            </a:r>
            <a:endParaRPr lang="fr-FR" dirty="0"/>
          </a:p>
        </p:txBody>
      </p:sp>
      <p:sp>
        <p:nvSpPr>
          <p:cNvPr id="3" name="Espace réservé du contenu 2"/>
          <p:cNvSpPr>
            <a:spLocks noGrp="1"/>
          </p:cNvSpPr>
          <p:nvPr>
            <p:ph idx="1"/>
          </p:nvPr>
        </p:nvSpPr>
        <p:spPr>
          <a:xfrm>
            <a:off x="179512" y="4700512"/>
            <a:ext cx="2520280" cy="1008112"/>
          </a:xfrm>
        </p:spPr>
        <p:txBody>
          <a:bodyPr>
            <a:normAutofit/>
          </a:bodyPr>
          <a:lstStyle/>
          <a:p>
            <a:pPr marL="45720" indent="0" algn="ctr">
              <a:buNone/>
            </a:pPr>
            <a:r>
              <a:rPr lang="fr-FR" dirty="0" smtClean="0"/>
              <a:t>Fabriquer, démonter et remonter un mécanisme.</a:t>
            </a:r>
            <a:endParaRPr lang="fr-FR" dirty="0"/>
          </a:p>
        </p:txBody>
      </p:sp>
      <p:sp>
        <p:nvSpPr>
          <p:cNvPr id="8" name="Espace réservé du contenu 2"/>
          <p:cNvSpPr txBox="1">
            <a:spLocks/>
          </p:cNvSpPr>
          <p:nvPr/>
        </p:nvSpPr>
        <p:spPr>
          <a:xfrm>
            <a:off x="3268423" y="6135152"/>
            <a:ext cx="4593704" cy="57610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buFont typeface="Wingdings" charset="2"/>
              <a:buNone/>
            </a:pPr>
            <a:r>
              <a:rPr lang="fr-FR" dirty="0"/>
              <a:t>S</a:t>
            </a:r>
            <a:r>
              <a:rPr lang="fr-FR" dirty="0" smtClean="0"/>
              <a:t>’imprégner du savoir faire des autres.</a:t>
            </a:r>
            <a:endParaRPr lang="fr-FR" dirty="0"/>
          </a:p>
        </p:txBody>
      </p:sp>
      <p:sp>
        <p:nvSpPr>
          <p:cNvPr id="9" name="Espace réservé du contenu 2"/>
          <p:cNvSpPr txBox="1">
            <a:spLocks/>
          </p:cNvSpPr>
          <p:nvPr/>
        </p:nvSpPr>
        <p:spPr>
          <a:xfrm>
            <a:off x="3268423" y="1340768"/>
            <a:ext cx="2527713" cy="2088232"/>
          </a:xfrm>
          <a:prstGeom prst="rect">
            <a:avLst/>
          </a:prstGeom>
        </p:spPr>
        <p:txBody>
          <a:bodyPr vert="horz" lIns="91440" tIns="45720" rIns="91440" bIns="45720" rtlCol="0">
            <a:normAutofit fontScale="92500"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Font typeface="Wingdings" charset="2"/>
              <a:buNone/>
            </a:pPr>
            <a:r>
              <a:rPr lang="fr-FR" dirty="0" smtClean="0"/>
              <a:t>Le contact sensoriel avec les éléments, </a:t>
            </a:r>
          </a:p>
          <a:p>
            <a:pPr marL="45720" indent="0" algn="ctr">
              <a:buFont typeface="Wingdings" charset="2"/>
              <a:buNone/>
            </a:pPr>
            <a:r>
              <a:rPr lang="fr-FR" dirty="0" smtClean="0"/>
              <a:t>le toucher de la matière est une des composantes de cette intelligence concrète…</a:t>
            </a:r>
            <a:endParaRPr lang="fr-FR" dirty="0"/>
          </a:p>
        </p:txBody>
      </p:sp>
      <p:pic>
        <p:nvPicPr>
          <p:cNvPr id="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1340768"/>
            <a:ext cx="2925282" cy="2939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84168" y="1556792"/>
            <a:ext cx="2620963" cy="174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3" descr="G:\PHOTOS ECOLES\Diaporama outils\Math- le train des voyageur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43174" y="3286124"/>
            <a:ext cx="2944374" cy="270891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286248" y="4643446"/>
            <a:ext cx="1908399" cy="14312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286512" y="3571876"/>
            <a:ext cx="2657475" cy="2395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0384618"/>
      </p:ext>
    </p:extLst>
  </p:cSld>
  <p:clrMapOvr>
    <a:masterClrMapping/>
  </p:clrMapOvr>
  <p:transition advTm="11466"/>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C:\Users\josse\Pictures\Famille\Valérian\2001 02 04 Kapl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428727" cy="4011791"/>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43504" y="3942116"/>
            <a:ext cx="4000496" cy="28179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1000100" y="476672"/>
            <a:ext cx="7604348" cy="720080"/>
          </a:xfrm>
        </p:spPr>
        <p:txBody>
          <a:bodyPr>
            <a:noAutofit/>
          </a:bodyPr>
          <a:lstStyle/>
          <a:p>
            <a:pPr algn="ctr"/>
            <a:r>
              <a:rPr lang="fr-FR" dirty="0" smtClean="0"/>
              <a:t>Curiosités et talents personnels</a:t>
            </a:r>
            <a:endParaRPr lang="fr-FR" dirty="0"/>
          </a:p>
        </p:txBody>
      </p:sp>
      <p:sp>
        <p:nvSpPr>
          <p:cNvPr id="5" name="ZoneTexte 4"/>
          <p:cNvSpPr txBox="1"/>
          <p:nvPr/>
        </p:nvSpPr>
        <p:spPr>
          <a:xfrm>
            <a:off x="3428992" y="6286520"/>
            <a:ext cx="5234354" cy="369332"/>
          </a:xfrm>
          <a:prstGeom prst="rect">
            <a:avLst/>
          </a:prstGeom>
          <a:noFill/>
        </p:spPr>
        <p:txBody>
          <a:bodyPr wrap="square" rtlCol="0">
            <a:spAutoFit/>
          </a:bodyPr>
          <a:lstStyle/>
          <a:p>
            <a:r>
              <a:rPr lang="fr-FR" b="1" dirty="0" smtClean="0"/>
              <a:t>Inventivité artistique, manuelle, technique…</a:t>
            </a:r>
            <a:endParaRPr lang="fr-FR" b="1" dirty="0"/>
          </a:p>
        </p:txBody>
      </p:sp>
      <p:sp>
        <p:nvSpPr>
          <p:cNvPr id="15" name="ZoneTexte 14"/>
          <p:cNvSpPr txBox="1"/>
          <p:nvPr/>
        </p:nvSpPr>
        <p:spPr>
          <a:xfrm>
            <a:off x="5072066" y="3286124"/>
            <a:ext cx="4071934" cy="646331"/>
          </a:xfrm>
          <a:prstGeom prst="rect">
            <a:avLst/>
          </a:prstGeom>
          <a:noFill/>
        </p:spPr>
        <p:txBody>
          <a:bodyPr wrap="square" rtlCol="0">
            <a:spAutoFit/>
          </a:bodyPr>
          <a:lstStyle/>
          <a:p>
            <a:pPr algn="ctr"/>
            <a:r>
              <a:rPr lang="fr-FR" b="1" dirty="0" smtClean="0"/>
              <a:t>« Se sentir en découverte </a:t>
            </a:r>
          </a:p>
          <a:p>
            <a:pPr algn="ctr"/>
            <a:r>
              <a:rPr lang="fr-FR" b="1" dirty="0" smtClean="0"/>
              <a:t>de soi-même et en expansion. »</a:t>
            </a:r>
            <a:endParaRPr lang="fr-FR" b="1" dirty="0"/>
          </a:p>
        </p:txBody>
      </p:sp>
      <p:sp>
        <p:nvSpPr>
          <p:cNvPr id="17" name="ZoneTexte 16"/>
          <p:cNvSpPr txBox="1"/>
          <p:nvPr/>
        </p:nvSpPr>
        <p:spPr>
          <a:xfrm>
            <a:off x="2571737" y="1391389"/>
            <a:ext cx="3008376" cy="954107"/>
          </a:xfrm>
          <a:prstGeom prst="rect">
            <a:avLst/>
          </a:prstGeom>
          <a:noFill/>
        </p:spPr>
        <p:txBody>
          <a:bodyPr wrap="square" rtlCol="0">
            <a:spAutoFit/>
          </a:bodyPr>
          <a:lstStyle/>
          <a:p>
            <a:r>
              <a:rPr lang="fr-FR" b="1" dirty="0" smtClean="0"/>
              <a:t>Comment ça </a:t>
            </a:r>
            <a:r>
              <a:rPr lang="fr-FR" sz="2000" b="1" dirty="0" smtClean="0"/>
              <a:t>marche</a:t>
            </a:r>
            <a:r>
              <a:rPr lang="fr-FR" b="1" dirty="0" smtClean="0"/>
              <a:t> ?</a:t>
            </a:r>
          </a:p>
          <a:p>
            <a:endParaRPr lang="fr-FR" b="1" dirty="0"/>
          </a:p>
          <a:p>
            <a:endParaRPr lang="fr-FR" b="1" dirty="0"/>
          </a:p>
        </p:txBody>
      </p:sp>
      <p:sp>
        <p:nvSpPr>
          <p:cNvPr id="7" name="Rectangle 6"/>
          <p:cNvSpPr/>
          <p:nvPr/>
        </p:nvSpPr>
        <p:spPr>
          <a:xfrm>
            <a:off x="1571604" y="1918573"/>
            <a:ext cx="3437737" cy="400110"/>
          </a:xfrm>
          <a:prstGeom prst="rect">
            <a:avLst/>
          </a:prstGeom>
        </p:spPr>
        <p:txBody>
          <a:bodyPr wrap="square">
            <a:spAutoFit/>
          </a:bodyPr>
          <a:lstStyle/>
          <a:p>
            <a:pPr lvl="0" algn="ctr"/>
            <a:r>
              <a:rPr lang="fr-FR" sz="2000" b="1" dirty="0">
                <a:solidFill>
                  <a:prstClr val="white"/>
                </a:solidFill>
              </a:rPr>
              <a:t>De quoi suis-je capable ?</a:t>
            </a:r>
          </a:p>
        </p:txBody>
      </p:sp>
      <p:pic>
        <p:nvPicPr>
          <p:cNvPr id="18" name="Image 17" descr="G:\PHOTOS ECOLES\Diaporama finlande\Finlande 2010\Kaisaniemi et Ihmo-2010\Écoles Ihmo orchestre b.jpg"/>
          <p:cNvPicPr/>
          <p:nvPr/>
        </p:nvPicPr>
        <p:blipFill>
          <a:blip r:embed="rId4" cstate="print"/>
          <a:srcRect/>
          <a:stretch>
            <a:fillRect/>
          </a:stretch>
        </p:blipFill>
        <p:spPr bwMode="auto">
          <a:xfrm>
            <a:off x="1357290" y="2571744"/>
            <a:ext cx="3738227" cy="2814652"/>
          </a:xfrm>
          <a:prstGeom prst="rect">
            <a:avLst/>
          </a:prstGeom>
          <a:noFill/>
          <a:ln w="9525">
            <a:noFill/>
            <a:miter lim="800000"/>
            <a:headEnd/>
            <a:tailEnd/>
          </a:ln>
        </p:spPr>
      </p:pic>
      <p:pic>
        <p:nvPicPr>
          <p:cNvPr id="1028" name="Picture 4" descr="http://tous-les-loisirs.fr/wp-content/uploads/2014/06/art-creatif.jpg"/>
          <p:cNvPicPr>
            <a:picLocks noChangeAspect="1" noChangeArrowheads="1"/>
          </p:cNvPicPr>
          <p:nvPr/>
        </p:nvPicPr>
        <p:blipFill>
          <a:blip r:embed="rId5" cstate="print"/>
          <a:srcRect/>
          <a:stretch>
            <a:fillRect/>
          </a:stretch>
        </p:blipFill>
        <p:spPr bwMode="auto">
          <a:xfrm>
            <a:off x="5857884" y="1214422"/>
            <a:ext cx="3053035" cy="2071702"/>
          </a:xfrm>
          <a:prstGeom prst="rect">
            <a:avLst/>
          </a:prstGeom>
          <a:noFill/>
        </p:spPr>
      </p:pic>
      <p:pic>
        <p:nvPicPr>
          <p:cNvPr id="1030" name="Picture 6" descr="http://i.f1g.fr/media/ext/805x/www.lefigaro.fr/medias/2013/12/19/PHO35c564dc-68cb-11e3-bf24-17542abdb05e-805x453.jpg"/>
          <p:cNvPicPr>
            <a:picLocks noChangeAspect="1" noChangeArrowheads="1"/>
          </p:cNvPicPr>
          <p:nvPr/>
        </p:nvPicPr>
        <p:blipFill>
          <a:blip r:embed="rId6" cstate="print"/>
          <a:srcRect/>
          <a:stretch>
            <a:fillRect/>
          </a:stretch>
        </p:blipFill>
        <p:spPr bwMode="auto">
          <a:xfrm rot="16200000">
            <a:off x="-44004" y="4901732"/>
            <a:ext cx="2159622" cy="1214422"/>
          </a:xfrm>
          <a:prstGeom prst="rect">
            <a:avLst/>
          </a:prstGeom>
          <a:noFill/>
        </p:spPr>
      </p:pic>
      <p:sp>
        <p:nvSpPr>
          <p:cNvPr id="6" name="ZoneTexte 5"/>
          <p:cNvSpPr txBox="1"/>
          <p:nvPr/>
        </p:nvSpPr>
        <p:spPr>
          <a:xfrm>
            <a:off x="1571604" y="5500702"/>
            <a:ext cx="1947461" cy="1015663"/>
          </a:xfrm>
          <a:prstGeom prst="rect">
            <a:avLst/>
          </a:prstGeom>
          <a:noFill/>
        </p:spPr>
        <p:txBody>
          <a:bodyPr wrap="square" rtlCol="0">
            <a:spAutoFit/>
          </a:bodyPr>
          <a:lstStyle/>
          <a:p>
            <a:pPr algn="ctr"/>
            <a:r>
              <a:rPr lang="fr-FR" sz="2000" b="1" dirty="0" smtClean="0"/>
              <a:t>Interroger l’origine de</a:t>
            </a:r>
          </a:p>
          <a:p>
            <a:pPr algn="ctr"/>
            <a:r>
              <a:rPr lang="fr-FR" sz="2000" b="1" dirty="0" smtClean="0"/>
              <a:t> la vie.</a:t>
            </a:r>
            <a:endParaRPr lang="fr-FR" sz="2000" b="1" dirty="0"/>
          </a:p>
        </p:txBody>
      </p:sp>
    </p:spTree>
    <p:extLst>
      <p:ext uri="{BB962C8B-B14F-4D97-AF65-F5344CB8AC3E}">
        <p14:creationId xmlns:p14="http://schemas.microsoft.com/office/powerpoint/2010/main" xmlns="" val="3154654346"/>
      </p:ext>
    </p:extLst>
  </p:cSld>
  <p:clrMapOvr>
    <a:masterClrMapping/>
  </p:clrMapOvr>
  <p:transition advTm="11076"/>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85728"/>
            <a:ext cx="8280920" cy="1452700"/>
          </a:xfrm>
        </p:spPr>
        <p:txBody>
          <a:bodyPr>
            <a:normAutofit fontScale="90000"/>
          </a:bodyPr>
          <a:lstStyle/>
          <a:p>
            <a:pPr algn="r"/>
            <a:r>
              <a:rPr lang="fr-FR" sz="3600" dirty="0" smtClean="0"/>
              <a:t>En Finlande</a:t>
            </a:r>
            <a:br>
              <a:rPr lang="fr-FR" sz="3600" dirty="0" smtClean="0"/>
            </a:br>
            <a:r>
              <a:rPr lang="fr-FR" sz="3600" dirty="0" smtClean="0"/>
              <a:t>L’école des 4 langages existe déjà </a:t>
            </a:r>
            <a:r>
              <a:rPr lang="fr-FR" sz="2200" dirty="0" smtClean="0"/>
              <a:t>(ou presque)</a:t>
            </a:r>
            <a:r>
              <a:rPr lang="fr-FR" sz="3200" dirty="0" smtClean="0"/>
              <a:t> !</a:t>
            </a:r>
            <a:br>
              <a:rPr lang="fr-FR" sz="3200" dirty="0" smtClean="0"/>
            </a:br>
            <a:endParaRPr lang="fr-FR" sz="3200" dirty="0"/>
          </a:p>
        </p:txBody>
      </p:sp>
      <p:sp>
        <p:nvSpPr>
          <p:cNvPr id="4" name="Espace réservé du contenu 3"/>
          <p:cNvSpPr>
            <a:spLocks noGrp="1"/>
          </p:cNvSpPr>
          <p:nvPr>
            <p:ph idx="1"/>
          </p:nvPr>
        </p:nvSpPr>
        <p:spPr>
          <a:xfrm>
            <a:off x="357158" y="5715016"/>
            <a:ext cx="2500330" cy="500066"/>
          </a:xfrm>
        </p:spPr>
        <p:txBody>
          <a:bodyPr>
            <a:normAutofit fontScale="77500" lnSpcReduction="20000"/>
          </a:bodyPr>
          <a:lstStyle/>
          <a:p>
            <a:pPr marL="45720" indent="0">
              <a:buNone/>
            </a:pPr>
            <a:r>
              <a:rPr lang="fr-FR" sz="3600" dirty="0" err="1"/>
              <a:t>L</a:t>
            </a:r>
            <a:r>
              <a:rPr lang="fr-FR" sz="3600" dirty="0" err="1" smtClean="0"/>
              <a:t>äkôôn</a:t>
            </a:r>
            <a:r>
              <a:rPr lang="fr-FR" sz="3600" dirty="0" smtClean="0"/>
              <a:t> </a:t>
            </a:r>
            <a:r>
              <a:rPr lang="fr-FR" sz="3600" dirty="0" err="1" smtClean="0"/>
              <a:t>koulu</a:t>
            </a:r>
            <a:endParaRPr lang="fr-FR" sz="3600" dirty="0"/>
          </a:p>
        </p:txBody>
      </p:sp>
      <p:sp>
        <p:nvSpPr>
          <p:cNvPr id="8" name="Rectangle 7"/>
          <p:cNvSpPr/>
          <p:nvPr/>
        </p:nvSpPr>
        <p:spPr>
          <a:xfrm>
            <a:off x="1500166" y="6357958"/>
            <a:ext cx="6984776" cy="338554"/>
          </a:xfrm>
          <a:prstGeom prst="rect">
            <a:avLst/>
          </a:prstGeom>
        </p:spPr>
        <p:txBody>
          <a:bodyPr wrap="square">
            <a:spAutoFit/>
          </a:bodyPr>
          <a:lstStyle/>
          <a:p>
            <a:r>
              <a:rPr lang="fr-FR" sz="1600" dirty="0"/>
              <a:t>http://iufm.univ-lyon1.fr/apprendreenfinlande/category/lecole-en-finlande/</a:t>
            </a:r>
          </a:p>
        </p:txBody>
      </p:sp>
      <p:pic>
        <p:nvPicPr>
          <p:cNvPr id="7" name="Picture 1" descr="C:\Users\Utilisateur\Pictures\Finlande 2010\Ecoles - Muhos 190 Secondaire - Récréation.jpg"/>
          <p:cNvPicPr>
            <a:picLocks noChangeAspect="1" noChangeArrowheads="1"/>
          </p:cNvPicPr>
          <p:nvPr/>
        </p:nvPicPr>
        <p:blipFill>
          <a:blip r:embed="rId2" cstate="print"/>
          <a:srcRect/>
          <a:stretch>
            <a:fillRect/>
          </a:stretch>
        </p:blipFill>
        <p:spPr bwMode="auto">
          <a:xfrm>
            <a:off x="12215868" y="-10215658"/>
            <a:ext cx="4213920" cy="3929090"/>
          </a:xfrm>
          <a:prstGeom prst="rect">
            <a:avLst/>
          </a:prstGeom>
          <a:noFill/>
        </p:spPr>
      </p:pic>
      <p:pic>
        <p:nvPicPr>
          <p:cNvPr id="11" name="Image 10" descr="C:\Users\Utilisateur\Pictures\Finlande 2010\Ecoles - Padasjoki secondaire 10 Couture.jpg"/>
          <p:cNvPicPr/>
          <p:nvPr/>
        </p:nvPicPr>
        <p:blipFill>
          <a:blip r:embed="rId3" cstate="print"/>
          <a:srcRect/>
          <a:stretch>
            <a:fillRect/>
          </a:stretch>
        </p:blipFill>
        <p:spPr bwMode="auto">
          <a:xfrm>
            <a:off x="357158" y="1428736"/>
            <a:ext cx="3301627" cy="3228975"/>
          </a:xfrm>
          <a:prstGeom prst="rect">
            <a:avLst/>
          </a:prstGeom>
          <a:noFill/>
          <a:ln w="9525">
            <a:noFill/>
            <a:miter lim="800000"/>
            <a:headEnd/>
            <a:tailEnd/>
          </a:ln>
        </p:spPr>
      </p:pic>
      <p:pic>
        <p:nvPicPr>
          <p:cNvPr id="10" name="Image 9" descr="C:\Users\Utilisateur\Pictures\Finlande 2010\Ecoles - Muhos 190 Secondaire - Récréation.jpg"/>
          <p:cNvPicPr/>
          <p:nvPr/>
        </p:nvPicPr>
        <p:blipFill>
          <a:blip r:embed="rId4" cstate="print"/>
          <a:srcRect/>
          <a:stretch>
            <a:fillRect/>
          </a:stretch>
        </p:blipFill>
        <p:spPr bwMode="auto">
          <a:xfrm>
            <a:off x="2428860" y="2928934"/>
            <a:ext cx="2928958" cy="2643206"/>
          </a:xfrm>
          <a:prstGeom prst="rect">
            <a:avLst/>
          </a:prstGeom>
          <a:noFill/>
          <a:ln w="9525">
            <a:noFill/>
            <a:miter lim="800000"/>
            <a:headEnd/>
            <a:tailEnd/>
          </a:ln>
        </p:spPr>
      </p:pic>
      <p:pic>
        <p:nvPicPr>
          <p:cNvPr id="15362" name="Picture 2" descr="C:\Users\Utilisateur\Pictures\Finlande 2010\IMG_0980.JPG"/>
          <p:cNvPicPr>
            <a:picLocks noChangeAspect="1" noChangeArrowheads="1"/>
          </p:cNvPicPr>
          <p:nvPr/>
        </p:nvPicPr>
        <p:blipFill>
          <a:blip r:embed="rId5"/>
          <a:srcRect/>
          <a:stretch>
            <a:fillRect/>
          </a:stretch>
        </p:blipFill>
        <p:spPr bwMode="auto">
          <a:xfrm>
            <a:off x="5286380" y="3500438"/>
            <a:ext cx="3635372" cy="2726529"/>
          </a:xfrm>
          <a:prstGeom prst="rect">
            <a:avLst/>
          </a:prstGeom>
          <a:noFill/>
        </p:spPr>
      </p:pic>
      <p:pic>
        <p:nvPicPr>
          <p:cNvPr id="12" name="Image 11" descr="C:\Users\Utilisateur\Pictures\Finlande 2010\Ecoles Technologie Helsinki Roihuvuori 07.jpg"/>
          <p:cNvPicPr/>
          <p:nvPr/>
        </p:nvPicPr>
        <p:blipFill>
          <a:blip r:embed="rId6" cstate="print"/>
          <a:srcRect/>
          <a:stretch>
            <a:fillRect/>
          </a:stretch>
        </p:blipFill>
        <p:spPr bwMode="auto">
          <a:xfrm>
            <a:off x="5072066" y="1285860"/>
            <a:ext cx="2481513" cy="2495550"/>
          </a:xfrm>
          <a:prstGeom prst="rect">
            <a:avLst/>
          </a:prstGeom>
          <a:noFill/>
          <a:ln w="9525">
            <a:noFill/>
            <a:miter lim="800000"/>
            <a:headEnd/>
            <a:tailEnd/>
          </a:ln>
        </p:spPr>
      </p:pic>
    </p:spTree>
    <p:extLst>
      <p:ext uri="{BB962C8B-B14F-4D97-AF65-F5344CB8AC3E}">
        <p14:creationId xmlns:p14="http://schemas.microsoft.com/office/powerpoint/2010/main" xmlns="" val="1198617166"/>
      </p:ext>
    </p:extLst>
  </p:cSld>
  <p:clrMapOvr>
    <a:masterClrMapping/>
  </p:clrMapOvr>
  <p:transition advTm="8767"/>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4282" y="285728"/>
            <a:ext cx="6858048" cy="5863144"/>
          </a:xfrm>
          <a:prstGeom prst="rect">
            <a:avLst/>
          </a:prstGeom>
        </p:spPr>
        <p:txBody>
          <a:bodyPr wrap="square">
            <a:spAutoFit/>
          </a:bodyPr>
          <a:lstStyle/>
          <a:p>
            <a:pPr algn="just">
              <a:lnSpc>
                <a:spcPct val="150000"/>
              </a:lnSpc>
            </a:pPr>
            <a:r>
              <a:rPr lang="fr-FR" dirty="0" smtClean="0"/>
              <a:t>« Il </a:t>
            </a:r>
            <a:r>
              <a:rPr lang="fr-FR" dirty="0"/>
              <a:t>faut cesser de considérer les problèmes d’échec ou de réussite scolaires de façon étroite. Nous savons qu’une image de soi positive, valorisée, permet une adhésion forte aux apprentissages. Il faut également que ces apprentissages soient diversifiés, dans l’esprit de « l’école des quatre langages ». </a:t>
            </a:r>
            <a:endParaRPr lang="fr-FR" dirty="0" smtClean="0"/>
          </a:p>
          <a:p>
            <a:pPr algn="just">
              <a:lnSpc>
                <a:spcPct val="150000"/>
              </a:lnSpc>
            </a:pPr>
            <a:endParaRPr lang="fr-FR" dirty="0"/>
          </a:p>
          <a:p>
            <a:pPr algn="just">
              <a:lnSpc>
                <a:spcPct val="150000"/>
              </a:lnSpc>
            </a:pPr>
            <a:r>
              <a:rPr lang="fr-FR" dirty="0" smtClean="0"/>
              <a:t>Car </a:t>
            </a:r>
            <a:r>
              <a:rPr lang="fr-FR" dirty="0"/>
              <a:t>si l’enfant est suffisamment fier d’un statut d’enfant interlocuteur valable, reconnu comme capable de réfléchir sur l’existence, il est certain que, dans le cadre d’une pédagogie </a:t>
            </a:r>
            <a:r>
              <a:rPr lang="fr-FR" dirty="0" smtClean="0"/>
              <a:t>plus </a:t>
            </a:r>
            <a:r>
              <a:rPr lang="fr-FR" dirty="0"/>
              <a:t>diversifiée, il passera plus facilement du camp des perdants au camp des gagnants, d’un sentiment de refus des apprentissages à celui de l’envie d’apprendre, et du camp des démotivés à celui des motivés</a:t>
            </a:r>
            <a:r>
              <a:rPr lang="fr-FR" dirty="0" smtClean="0"/>
              <a:t>. »</a:t>
            </a:r>
          </a:p>
          <a:p>
            <a:pPr algn="r"/>
            <a:r>
              <a:rPr lang="fr-FR" sz="2400" b="1" dirty="0" smtClean="0">
                <a:solidFill>
                  <a:schemeClr val="tx2"/>
                </a:solidFill>
              </a:rPr>
              <a:t>Jacques </a:t>
            </a:r>
            <a:r>
              <a:rPr lang="fr-FR" sz="2400" b="1" dirty="0" err="1">
                <a:solidFill>
                  <a:schemeClr val="tx2"/>
                </a:solidFill>
              </a:rPr>
              <a:t>L</a:t>
            </a:r>
            <a:r>
              <a:rPr lang="fr-FR" sz="2400" b="1" dirty="0" err="1" smtClean="0">
                <a:solidFill>
                  <a:schemeClr val="tx2"/>
                </a:solidFill>
              </a:rPr>
              <a:t>évine</a:t>
            </a:r>
            <a:endParaRPr lang="fr-FR" sz="2400" b="1" dirty="0">
              <a:solidFill>
                <a:schemeClr val="tx2"/>
              </a:solidFill>
            </a:endParaRPr>
          </a:p>
        </p:txBody>
      </p:sp>
      <p:sp>
        <p:nvSpPr>
          <p:cNvPr id="10242" name="AutoShape 2" descr="Résultat de recherche d'images pour &quot;ecole st didier sous riverie levi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44" name="Picture 4" descr="http://ecole.saint.didier.free.fr/Images/jacques_levine_1.jpg"/>
          <p:cNvPicPr>
            <a:picLocks noChangeAspect="1" noChangeArrowheads="1"/>
          </p:cNvPicPr>
          <p:nvPr/>
        </p:nvPicPr>
        <p:blipFill>
          <a:blip r:embed="rId2"/>
          <a:srcRect/>
          <a:stretch>
            <a:fillRect/>
          </a:stretch>
        </p:blipFill>
        <p:spPr bwMode="auto">
          <a:xfrm>
            <a:off x="7215206" y="4357694"/>
            <a:ext cx="1809750" cy="2028826"/>
          </a:xfrm>
          <a:prstGeom prst="rect">
            <a:avLst/>
          </a:prstGeom>
          <a:noFill/>
        </p:spPr>
      </p:pic>
    </p:spTree>
    <p:extLst>
      <p:ext uri="{BB962C8B-B14F-4D97-AF65-F5344CB8AC3E}">
        <p14:creationId xmlns:p14="http://schemas.microsoft.com/office/powerpoint/2010/main" xmlns="" val="4173316641"/>
      </p:ext>
    </p:extLst>
  </p:cSld>
  <p:clrMapOvr>
    <a:masterClrMapping/>
  </p:clrMapOvr>
  <p:transition advTm="2781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4572008"/>
            <a:ext cx="8501122" cy="1881328"/>
          </a:xfrm>
        </p:spPr>
        <p:txBody>
          <a:bodyPr>
            <a:normAutofit fontScale="90000"/>
          </a:bodyPr>
          <a:lstStyle/>
          <a:p>
            <a:pPr marL="228600" lvl="0" indent="-182880" algn="ctr">
              <a:spcBef>
                <a:spcPct val="20000"/>
              </a:spcBef>
            </a:pPr>
            <a:r>
              <a:rPr lang="fr-FR" sz="3200" b="1" dirty="0" smtClean="0">
                <a:solidFill>
                  <a:schemeClr val="tx1"/>
                </a:solidFill>
                <a:latin typeface="Calibri" panose="020F0502020204030204" pitchFamily="34" charset="0"/>
                <a:ea typeface="+mn-ea"/>
                <a:cs typeface="+mn-cs"/>
              </a:rPr>
              <a:t>Quand l’école</a:t>
            </a:r>
            <a:br>
              <a:rPr lang="fr-FR" sz="3200" b="1" dirty="0" smtClean="0">
                <a:solidFill>
                  <a:schemeClr val="tx1"/>
                </a:solidFill>
                <a:latin typeface="Calibri" panose="020F0502020204030204" pitchFamily="34" charset="0"/>
                <a:ea typeface="+mn-ea"/>
                <a:cs typeface="+mn-cs"/>
              </a:rPr>
            </a:br>
            <a:r>
              <a:rPr lang="fr-FR" sz="3200" b="1" dirty="0" smtClean="0">
                <a:solidFill>
                  <a:schemeClr val="tx1"/>
                </a:solidFill>
                <a:latin typeface="Calibri" panose="020F0502020204030204" pitchFamily="34" charset="0"/>
                <a:ea typeface="+mn-ea"/>
                <a:cs typeface="+mn-cs"/>
              </a:rPr>
              <a:t>considère </a:t>
            </a:r>
            <a:r>
              <a:rPr lang="fr-FR" sz="3200" b="1" dirty="0" smtClean="0">
                <a:solidFill>
                  <a:schemeClr val="tx1"/>
                </a:solidFill>
                <a:latin typeface="Calibri" panose="020F0502020204030204" pitchFamily="34" charset="0"/>
                <a:ea typeface="+mn-ea"/>
                <a:cs typeface="+mn-cs"/>
              </a:rPr>
              <a:t>les enfants comme </a:t>
            </a:r>
            <a:r>
              <a:rPr lang="fr-FR" sz="3200" b="1" dirty="0" smtClean="0">
                <a:solidFill>
                  <a:schemeClr val="tx1"/>
                </a:solidFill>
                <a:latin typeface="Calibri" panose="020F0502020204030204" pitchFamily="34" charset="0"/>
                <a:ea typeface="+mn-ea"/>
                <a:cs typeface="+mn-cs"/>
              </a:rPr>
              <a:t>sujets désirants</a:t>
            </a:r>
            <a:r>
              <a:rPr lang="fr-FR" sz="3200" b="1" dirty="0" smtClean="0">
                <a:solidFill>
                  <a:schemeClr val="tx1"/>
                </a:solidFill>
                <a:latin typeface="Calibri" panose="020F0502020204030204" pitchFamily="34" charset="0"/>
                <a:ea typeface="+mn-ea"/>
                <a:cs typeface="+mn-cs"/>
              </a:rPr>
              <a:t>,</a:t>
            </a:r>
            <a:br>
              <a:rPr lang="fr-FR" sz="3200" b="1" dirty="0" smtClean="0">
                <a:solidFill>
                  <a:schemeClr val="tx1"/>
                </a:solidFill>
                <a:latin typeface="Calibri" panose="020F0502020204030204" pitchFamily="34" charset="0"/>
                <a:ea typeface="+mn-ea"/>
                <a:cs typeface="+mn-cs"/>
              </a:rPr>
            </a:br>
            <a:r>
              <a:rPr lang="fr-FR" sz="3200" b="1" dirty="0" smtClean="0">
                <a:solidFill>
                  <a:schemeClr val="tx1"/>
                </a:solidFill>
                <a:latin typeface="Calibri" panose="020F0502020204030204" pitchFamily="34" charset="0"/>
                <a:ea typeface="+mn-ea"/>
                <a:cs typeface="+mn-cs"/>
              </a:rPr>
              <a:t> prend en </a:t>
            </a:r>
            <a:r>
              <a:rPr lang="fr-FR" sz="3200" b="1" dirty="0">
                <a:solidFill>
                  <a:schemeClr val="tx1"/>
                </a:solidFill>
                <a:latin typeface="Calibri" panose="020F0502020204030204" pitchFamily="34" charset="0"/>
                <a:ea typeface="+mn-ea"/>
                <a:cs typeface="+mn-cs"/>
              </a:rPr>
              <a:t>compte et </a:t>
            </a:r>
            <a:r>
              <a:rPr lang="fr-FR" sz="3200" b="1" dirty="0" smtClean="0">
                <a:solidFill>
                  <a:schemeClr val="tx1"/>
                </a:solidFill>
                <a:latin typeface="Calibri" panose="020F0502020204030204" pitchFamily="34" charset="0"/>
                <a:ea typeface="+mn-ea"/>
                <a:cs typeface="+mn-cs"/>
              </a:rPr>
              <a:t>développe</a:t>
            </a:r>
            <a:br>
              <a:rPr lang="fr-FR" sz="3200" b="1" dirty="0" smtClean="0">
                <a:solidFill>
                  <a:schemeClr val="tx1"/>
                </a:solidFill>
                <a:latin typeface="Calibri" panose="020F0502020204030204" pitchFamily="34" charset="0"/>
                <a:ea typeface="+mn-ea"/>
                <a:cs typeface="+mn-cs"/>
              </a:rPr>
            </a:br>
            <a:r>
              <a:rPr lang="fr-FR" sz="3200" b="1" dirty="0" smtClean="0">
                <a:solidFill>
                  <a:schemeClr val="tx1"/>
                </a:solidFill>
                <a:latin typeface="Calibri" panose="020F0502020204030204" pitchFamily="34" charset="0"/>
                <a:ea typeface="+mn-ea"/>
                <a:cs typeface="+mn-cs"/>
              </a:rPr>
              <a:t>toutes </a:t>
            </a:r>
            <a:r>
              <a:rPr lang="fr-FR" sz="3200" b="1" dirty="0">
                <a:solidFill>
                  <a:schemeClr val="tx1"/>
                </a:solidFill>
                <a:latin typeface="Calibri" panose="020F0502020204030204" pitchFamily="34" charset="0"/>
                <a:ea typeface="+mn-ea"/>
                <a:cs typeface="+mn-cs"/>
              </a:rPr>
              <a:t>les </a:t>
            </a:r>
            <a:r>
              <a:rPr lang="fr-FR" sz="3200" b="1" dirty="0" smtClean="0">
                <a:solidFill>
                  <a:schemeClr val="tx1"/>
                </a:solidFill>
                <a:latin typeface="Calibri" panose="020F0502020204030204" pitchFamily="34" charset="0"/>
                <a:ea typeface="+mn-ea"/>
                <a:cs typeface="+mn-cs"/>
              </a:rPr>
              <a:t>formes d’intelligence… </a:t>
            </a:r>
            <a:endParaRPr lang="fr-FR" sz="3200" b="1" dirty="0">
              <a:solidFill>
                <a:schemeClr val="tx1"/>
              </a:solidFill>
              <a:latin typeface="Calibri" panose="020F0502020204030204" pitchFamily="34" charset="0"/>
              <a:ea typeface="+mn-ea"/>
              <a:cs typeface="+mn-cs"/>
            </a:endParaRPr>
          </a:p>
        </p:txBody>
      </p:sp>
      <p:sp>
        <p:nvSpPr>
          <p:cNvPr id="4" name="Rectangle 3"/>
          <p:cNvSpPr/>
          <p:nvPr/>
        </p:nvSpPr>
        <p:spPr>
          <a:xfrm>
            <a:off x="1634750" y="476672"/>
            <a:ext cx="6801156" cy="523220"/>
          </a:xfrm>
          <a:prstGeom prst="rect">
            <a:avLst/>
          </a:prstGeom>
        </p:spPr>
        <p:txBody>
          <a:bodyPr wrap="square">
            <a:spAutoFit/>
          </a:bodyPr>
          <a:lstStyle/>
          <a:p>
            <a:r>
              <a:rPr lang="fr-FR" sz="2800" b="1" dirty="0" smtClean="0">
                <a:solidFill>
                  <a:schemeClr val="accent4">
                    <a:lumMod val="75000"/>
                  </a:schemeClr>
                </a:solidFill>
              </a:rPr>
              <a:t>A</a:t>
            </a:r>
            <a:r>
              <a:rPr lang="fr-FR" sz="2000" b="1" dirty="0" smtClean="0"/>
              <a:t>ssociation des </a:t>
            </a:r>
            <a:r>
              <a:rPr lang="fr-FR" sz="2800" b="1" dirty="0" smtClean="0">
                <a:solidFill>
                  <a:schemeClr val="accent4">
                    <a:lumMod val="75000"/>
                  </a:schemeClr>
                </a:solidFill>
              </a:rPr>
              <a:t>G</a:t>
            </a:r>
            <a:r>
              <a:rPr lang="fr-FR" sz="2000" b="1" dirty="0" smtClean="0"/>
              <a:t>roupes de </a:t>
            </a:r>
            <a:r>
              <a:rPr lang="fr-FR" sz="2800" b="1" dirty="0" smtClean="0">
                <a:solidFill>
                  <a:schemeClr val="accent4">
                    <a:lumMod val="75000"/>
                  </a:schemeClr>
                </a:solidFill>
              </a:rPr>
              <a:t>S</a:t>
            </a:r>
            <a:r>
              <a:rPr lang="fr-FR" sz="2000" b="1" dirty="0" smtClean="0"/>
              <a:t>outien</a:t>
            </a:r>
            <a:r>
              <a:rPr lang="fr-FR" sz="2000" b="1" dirty="0" smtClean="0">
                <a:solidFill>
                  <a:schemeClr val="accent4">
                    <a:lumMod val="75000"/>
                  </a:schemeClr>
                </a:solidFill>
              </a:rPr>
              <a:t> </a:t>
            </a:r>
            <a:r>
              <a:rPr lang="fr-FR" sz="2800" b="1" dirty="0" smtClean="0">
                <a:solidFill>
                  <a:schemeClr val="accent4">
                    <a:lumMod val="75000"/>
                  </a:schemeClr>
                </a:solidFill>
              </a:rPr>
              <a:t>A</a:t>
            </a:r>
            <a:r>
              <a:rPr lang="fr-FR" sz="2000" b="1" dirty="0" smtClean="0"/>
              <a:t>u</a:t>
            </a:r>
            <a:r>
              <a:rPr lang="fr-FR" sz="2000" b="1" dirty="0" smtClean="0">
                <a:solidFill>
                  <a:schemeClr val="accent4">
                    <a:lumMod val="75000"/>
                  </a:schemeClr>
                </a:solidFill>
              </a:rPr>
              <a:t> </a:t>
            </a:r>
            <a:r>
              <a:rPr lang="fr-FR" sz="2800" b="1" dirty="0" smtClean="0">
                <a:solidFill>
                  <a:schemeClr val="accent4">
                    <a:lumMod val="75000"/>
                  </a:schemeClr>
                </a:solidFill>
              </a:rPr>
              <a:t>S</a:t>
            </a:r>
            <a:r>
              <a:rPr lang="fr-FR" sz="2000" b="1" dirty="0" smtClean="0"/>
              <a:t>outien</a:t>
            </a:r>
            <a:endParaRPr lang="fr-FR" sz="2000" b="1"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6831" y="1024233"/>
            <a:ext cx="3595329" cy="32245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30851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357818" y="4071942"/>
            <a:ext cx="3500462" cy="2123658"/>
          </a:xfrm>
          <a:prstGeom prst="rect">
            <a:avLst/>
          </a:prstGeom>
          <a:noFill/>
        </p:spPr>
        <p:txBody>
          <a:bodyPr wrap="square" rtlCol="0">
            <a:spAutoFit/>
          </a:bodyPr>
          <a:lstStyle/>
          <a:p>
            <a:pPr algn="ctr"/>
            <a:r>
              <a:rPr lang="fr-FR" sz="1600" i="1" dirty="0" smtClean="0"/>
              <a:t>« Pendant des millénaires, l’intelligence ultra-majoritaire a été celle des ouvriers et des artisans. </a:t>
            </a:r>
          </a:p>
          <a:p>
            <a:pPr algn="ctr"/>
            <a:endParaRPr lang="fr-FR" sz="1600" i="1" dirty="0" smtClean="0"/>
          </a:p>
          <a:p>
            <a:pPr algn="ctr"/>
            <a:r>
              <a:rPr lang="fr-FR" sz="1600" i="1" dirty="0" smtClean="0"/>
              <a:t>Ils apprenaient en s’imprégnant du savoir faire des autres. </a:t>
            </a:r>
            <a:r>
              <a:rPr lang="fr-FR" sz="1600" i="1" dirty="0" smtClean="0"/>
              <a:t>»</a:t>
            </a:r>
          </a:p>
          <a:p>
            <a:pPr algn="ctr"/>
            <a:endParaRPr lang="fr-FR" sz="2000" dirty="0" smtClean="0"/>
          </a:p>
          <a:p>
            <a:pPr algn="ctr"/>
            <a:r>
              <a:rPr lang="fr-FR" sz="1600" dirty="0" smtClean="0"/>
              <a:t>Jacques </a:t>
            </a:r>
            <a:r>
              <a:rPr lang="fr-FR" sz="1600" dirty="0" err="1" smtClean="0"/>
              <a:t>Lévine</a:t>
            </a:r>
            <a:endParaRPr lang="fr-FR" sz="1600" dirty="0"/>
          </a:p>
        </p:txBody>
      </p:sp>
      <p:pic>
        <p:nvPicPr>
          <p:cNvPr id="30724" name="Picture 4" descr="http://medieval.mrugala.net/Gothique/Les%20secrets%20des%20cathedrales/Les%20secrets%20des%20cathedrales,%20p%2006,%20Construction%20d%27une%20eglise%20a%20Saint-Denis%20%28Miniature%20du%20XIIIe%20siecle%29.jpg"/>
          <p:cNvPicPr>
            <a:picLocks noChangeAspect="1" noChangeArrowheads="1"/>
          </p:cNvPicPr>
          <p:nvPr/>
        </p:nvPicPr>
        <p:blipFill>
          <a:blip r:embed="rId2"/>
          <a:srcRect/>
          <a:stretch>
            <a:fillRect/>
          </a:stretch>
        </p:blipFill>
        <p:spPr bwMode="auto">
          <a:xfrm>
            <a:off x="0" y="0"/>
            <a:ext cx="5098415" cy="6858000"/>
          </a:xfrm>
          <a:prstGeom prst="rect">
            <a:avLst/>
          </a:prstGeom>
          <a:noFill/>
        </p:spPr>
      </p:pic>
      <p:sp>
        <p:nvSpPr>
          <p:cNvPr id="4" name="Rectangle 3"/>
          <p:cNvSpPr/>
          <p:nvPr/>
        </p:nvSpPr>
        <p:spPr>
          <a:xfrm>
            <a:off x="5214942" y="571480"/>
            <a:ext cx="3357586" cy="2585323"/>
          </a:xfrm>
          <a:prstGeom prst="rect">
            <a:avLst/>
          </a:prstGeom>
          <a:noFill/>
        </p:spPr>
        <p:txBody>
          <a:bodyPr wrap="square">
            <a:spAutoFit/>
          </a:bodyPr>
          <a:lstStyle/>
          <a:p>
            <a:pPr>
              <a:lnSpc>
                <a:spcPct val="150000"/>
              </a:lnSpc>
            </a:pPr>
            <a:r>
              <a:rPr lang="fr-FR" b="1" i="1" dirty="0" smtClean="0">
                <a:solidFill>
                  <a:schemeClr val="accent5">
                    <a:lumMod val="75000"/>
                  </a:schemeClr>
                </a:solidFill>
              </a:rPr>
              <a:t>D’où nous vient cette propension à considérer les personnes douées dans </a:t>
            </a:r>
            <a:r>
              <a:rPr lang="fr-FR" b="1" i="1" dirty="0">
                <a:solidFill>
                  <a:schemeClr val="accent5">
                    <a:lumMod val="75000"/>
                  </a:schemeClr>
                </a:solidFill>
              </a:rPr>
              <a:t>des matières intellectuelles comme étant plus </a:t>
            </a:r>
            <a:r>
              <a:rPr lang="fr-FR" b="1" i="1" dirty="0" smtClean="0">
                <a:solidFill>
                  <a:schemeClr val="accent5">
                    <a:lumMod val="75000"/>
                  </a:schemeClr>
                </a:solidFill>
              </a:rPr>
              <a:t>intelligentes </a:t>
            </a:r>
            <a:r>
              <a:rPr lang="fr-FR" b="1" i="1" dirty="0">
                <a:solidFill>
                  <a:schemeClr val="accent5">
                    <a:lumMod val="75000"/>
                  </a:schemeClr>
                </a:solidFill>
              </a:rPr>
              <a:t>que les </a:t>
            </a:r>
            <a:r>
              <a:rPr lang="fr-FR" b="1" i="1" dirty="0" smtClean="0">
                <a:solidFill>
                  <a:schemeClr val="accent5">
                    <a:lumMod val="75000"/>
                  </a:schemeClr>
                </a:solidFill>
              </a:rPr>
              <a:t>autres ? </a:t>
            </a:r>
            <a:endParaRPr lang="fr-FR" b="1" i="1" dirty="0">
              <a:solidFill>
                <a:schemeClr val="accent5">
                  <a:lumMod val="75000"/>
                </a:schemeClr>
              </a:solidFill>
            </a:endParaRPr>
          </a:p>
        </p:txBody>
      </p:sp>
    </p:spTree>
    <p:extLst>
      <p:ext uri="{BB962C8B-B14F-4D97-AF65-F5344CB8AC3E}">
        <p14:creationId xmlns:p14="http://schemas.microsoft.com/office/powerpoint/2010/main" xmlns="" val="1106103748"/>
      </p:ext>
    </p:extLst>
  </p:cSld>
  <p:clrMapOvr>
    <a:masterClrMapping/>
  </p:clrMapOvr>
  <p:transition advTm="1277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357167"/>
            <a:ext cx="7786742" cy="1928825"/>
          </a:xfrm>
        </p:spPr>
        <p:txBody>
          <a:bodyPr>
            <a:normAutofit/>
          </a:bodyPr>
          <a:lstStyle/>
          <a:p>
            <a:pPr algn="just">
              <a:buNone/>
            </a:pPr>
            <a:r>
              <a:rPr lang="fr-FR" sz="1600" i="1" dirty="0" smtClean="0"/>
              <a:t>   Depuis </a:t>
            </a:r>
            <a:r>
              <a:rPr lang="fr-FR" sz="1600" i="1" dirty="0" smtClean="0"/>
              <a:t>le Moyen Âge, l’idée  se répand que les enfants doivent apprendre à lire et à écrire, les écoles monastiques se chargent de cette mission pour un petit nombre d'enfants. </a:t>
            </a:r>
            <a:endParaRPr lang="fr-FR" sz="1600" i="1" dirty="0" smtClean="0"/>
          </a:p>
          <a:p>
            <a:pPr algn="just">
              <a:buNone/>
            </a:pPr>
            <a:endParaRPr lang="fr-FR" sz="1000" i="1" dirty="0" smtClean="0"/>
          </a:p>
          <a:p>
            <a:pPr algn="just">
              <a:buNone/>
            </a:pPr>
            <a:r>
              <a:rPr lang="fr-FR" sz="1600" i="1" dirty="0" smtClean="0">
                <a:solidFill>
                  <a:schemeClr val="accent5">
                    <a:lumMod val="75000"/>
                  </a:schemeClr>
                </a:solidFill>
              </a:rPr>
              <a:t>    Au </a:t>
            </a:r>
            <a:r>
              <a:rPr lang="fr-FR" sz="1600" i="1" dirty="0" smtClean="0">
                <a:solidFill>
                  <a:schemeClr val="accent5">
                    <a:lumMod val="75000"/>
                  </a:schemeClr>
                </a:solidFill>
              </a:rPr>
              <a:t>XVe siècle, l’invention de l’imprimerie puis la soif de savoir née de la découverte du Nouveau Monde contribuent </a:t>
            </a:r>
            <a:r>
              <a:rPr lang="fr-FR" sz="1600" i="1" dirty="0" smtClean="0">
                <a:solidFill>
                  <a:schemeClr val="accent5">
                    <a:lumMod val="75000"/>
                  </a:schemeClr>
                </a:solidFill>
              </a:rPr>
              <a:t>à la diffusion </a:t>
            </a:r>
            <a:r>
              <a:rPr lang="fr-FR" sz="1600" i="1" dirty="0" smtClean="0">
                <a:solidFill>
                  <a:schemeClr val="accent5">
                    <a:lumMod val="75000"/>
                  </a:schemeClr>
                </a:solidFill>
              </a:rPr>
              <a:t>des idées nouvelles en Europe</a:t>
            </a:r>
            <a:r>
              <a:rPr lang="fr-FR" i="1" dirty="0" smtClean="0">
                <a:solidFill>
                  <a:schemeClr val="accent5">
                    <a:lumMod val="75000"/>
                  </a:schemeClr>
                </a:solidFill>
              </a:rPr>
              <a:t>.</a:t>
            </a:r>
          </a:p>
          <a:p>
            <a:pPr algn="just">
              <a:buNone/>
            </a:pPr>
            <a:endParaRPr lang="fr-FR" dirty="0"/>
          </a:p>
        </p:txBody>
      </p:sp>
      <p:sp>
        <p:nvSpPr>
          <p:cNvPr id="5" name="ZoneTexte 4"/>
          <p:cNvSpPr txBox="1"/>
          <p:nvPr/>
        </p:nvSpPr>
        <p:spPr>
          <a:xfrm>
            <a:off x="2000232" y="4857760"/>
            <a:ext cx="5500726" cy="369332"/>
          </a:xfrm>
          <a:prstGeom prst="rect">
            <a:avLst/>
          </a:prstGeom>
          <a:noFill/>
        </p:spPr>
        <p:txBody>
          <a:bodyPr wrap="square" rtlCol="0">
            <a:spAutoFit/>
          </a:bodyPr>
          <a:lstStyle/>
          <a:p>
            <a:endParaRPr lang="fr-FR" dirty="0"/>
          </a:p>
        </p:txBody>
      </p:sp>
      <p:sp>
        <p:nvSpPr>
          <p:cNvPr id="7" name="Rectangle 6"/>
          <p:cNvSpPr/>
          <p:nvPr/>
        </p:nvSpPr>
        <p:spPr>
          <a:xfrm>
            <a:off x="3929058" y="2285992"/>
            <a:ext cx="4572000" cy="2800767"/>
          </a:xfrm>
          <a:prstGeom prst="rect">
            <a:avLst/>
          </a:prstGeom>
        </p:spPr>
        <p:txBody>
          <a:bodyPr>
            <a:spAutoFit/>
          </a:bodyPr>
          <a:lstStyle/>
          <a:p>
            <a:pPr algn="just">
              <a:buNone/>
            </a:pPr>
            <a:r>
              <a:rPr lang="fr-FR" sz="1600" i="1" dirty="0" smtClean="0">
                <a:solidFill>
                  <a:schemeClr val="accent5">
                    <a:lumMod val="75000"/>
                  </a:schemeClr>
                </a:solidFill>
              </a:rPr>
              <a:t>Les Humanistes comme Erasme de Rotterdam répandent l’idée, au siècle de la Renaissance, de la nécessité de cultiver son esprit et donc d’aller à l’école. </a:t>
            </a:r>
            <a:endParaRPr lang="fr-FR" sz="1600" i="1" dirty="0" smtClean="0">
              <a:solidFill>
                <a:schemeClr val="accent5">
                  <a:lumMod val="75000"/>
                </a:schemeClr>
              </a:solidFill>
            </a:endParaRPr>
          </a:p>
          <a:p>
            <a:pPr algn="just">
              <a:buNone/>
            </a:pPr>
            <a:endParaRPr lang="fr-FR" sz="1600" i="1" dirty="0" smtClean="0">
              <a:solidFill>
                <a:schemeClr val="accent5">
                  <a:lumMod val="75000"/>
                </a:schemeClr>
              </a:solidFill>
            </a:endParaRPr>
          </a:p>
          <a:p>
            <a:pPr algn="just">
              <a:buNone/>
            </a:pPr>
            <a:r>
              <a:rPr lang="fr-FR" sz="1600" i="1" dirty="0" smtClean="0"/>
              <a:t>Ainsi</a:t>
            </a:r>
            <a:r>
              <a:rPr lang="fr-FR" sz="1600" i="1" dirty="0" smtClean="0"/>
              <a:t>, apprendre devient un motif fréquent sur les tableaux des peintres et dans les sermons du réformateur Luther, comme dans les écrits, au XVIIe siècle, de Comenius, l’auteur de la Grande Didactique ou l’art d’enseigner tout à tous ; il parcourt l’Europe et crée des écoles</a:t>
            </a:r>
            <a:r>
              <a:rPr lang="fr-FR" sz="1600" i="1" dirty="0" smtClean="0"/>
              <a:t>.</a:t>
            </a:r>
            <a:endParaRPr lang="fr-FR" sz="1600" i="1" dirty="0" smtClean="0"/>
          </a:p>
        </p:txBody>
      </p:sp>
      <p:pic>
        <p:nvPicPr>
          <p:cNvPr id="2050" name="Picture 2" descr="Image associée"/>
          <p:cNvPicPr>
            <a:picLocks noChangeAspect="1" noChangeArrowheads="1"/>
          </p:cNvPicPr>
          <p:nvPr/>
        </p:nvPicPr>
        <p:blipFill>
          <a:blip r:embed="rId2"/>
          <a:srcRect/>
          <a:stretch>
            <a:fillRect/>
          </a:stretch>
        </p:blipFill>
        <p:spPr bwMode="auto">
          <a:xfrm>
            <a:off x="939530" y="2214554"/>
            <a:ext cx="2647327" cy="3357586"/>
          </a:xfrm>
          <a:prstGeom prst="rect">
            <a:avLst/>
          </a:prstGeom>
          <a:noFill/>
        </p:spPr>
      </p:pic>
      <p:sp>
        <p:nvSpPr>
          <p:cNvPr id="8" name="Rectangle 7"/>
          <p:cNvSpPr/>
          <p:nvPr/>
        </p:nvSpPr>
        <p:spPr>
          <a:xfrm>
            <a:off x="928662" y="5572140"/>
            <a:ext cx="7500990" cy="1323439"/>
          </a:xfrm>
          <a:prstGeom prst="rect">
            <a:avLst/>
          </a:prstGeom>
        </p:spPr>
        <p:txBody>
          <a:bodyPr wrap="square">
            <a:spAutoFit/>
          </a:bodyPr>
          <a:lstStyle/>
          <a:p>
            <a:pPr algn="r"/>
            <a:r>
              <a:rPr lang="fr-FR" i="1" dirty="0" smtClean="0">
                <a:solidFill>
                  <a:schemeClr val="accent5">
                    <a:lumMod val="75000"/>
                  </a:schemeClr>
                </a:solidFill>
              </a:rPr>
              <a:t>Le mouvement d’émancipation culmine au siècle des Lumières où, depuis les écoles latines, la tradition de l’intellectualisme  l’emporte</a:t>
            </a:r>
            <a:r>
              <a:rPr lang="fr-FR" i="1" dirty="0" smtClean="0">
                <a:solidFill>
                  <a:schemeClr val="accent5">
                    <a:lumMod val="75000"/>
                  </a:schemeClr>
                </a:solidFill>
              </a:rPr>
              <a:t>.</a:t>
            </a:r>
          </a:p>
          <a:p>
            <a:pPr algn="r"/>
            <a:endParaRPr lang="fr-FR" sz="800" i="1" dirty="0" smtClean="0">
              <a:solidFill>
                <a:schemeClr val="accent5">
                  <a:lumMod val="75000"/>
                </a:schemeClr>
              </a:solidFill>
            </a:endParaRPr>
          </a:p>
          <a:p>
            <a:pPr algn="r"/>
            <a:r>
              <a:rPr lang="fr-FR" i="1" dirty="0" smtClean="0">
                <a:solidFill>
                  <a:schemeClr val="accent5">
                    <a:lumMod val="75000"/>
                  </a:schemeClr>
                </a:solidFill>
              </a:rPr>
              <a:t> </a:t>
            </a:r>
            <a:r>
              <a:rPr lang="fr-FR" sz="1600" i="1" dirty="0" smtClean="0">
                <a:solidFill>
                  <a:schemeClr val="accent5">
                    <a:lumMod val="75000"/>
                  </a:schemeClr>
                </a:solidFill>
              </a:rPr>
              <a:t>Jeanne Moll</a:t>
            </a:r>
            <a:endParaRPr lang="fr-FR" sz="1600" dirty="0" smtClean="0">
              <a:solidFill>
                <a:schemeClr val="accent5">
                  <a:lumMod val="75000"/>
                </a:schemeClr>
              </a:solidFill>
            </a:endParaRPr>
          </a:p>
          <a:p>
            <a:endParaRPr lang="fr-FR" dirty="0"/>
          </a:p>
        </p:txBody>
      </p:sp>
    </p:spTree>
    <p:extLst>
      <p:ext uri="{BB962C8B-B14F-4D97-AF65-F5344CB8AC3E}">
        <p14:creationId xmlns="" xmlns:p14="http://schemas.microsoft.com/office/powerpoint/2010/main" val="1020099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48" y="428604"/>
            <a:ext cx="7557053" cy="709972"/>
          </a:xfrm>
        </p:spPr>
        <p:txBody>
          <a:bodyPr>
            <a:normAutofit fontScale="90000"/>
          </a:bodyPr>
          <a:lstStyle/>
          <a:p>
            <a:r>
              <a:rPr lang="fr-FR" sz="3200" b="1" dirty="0" smtClean="0"/>
              <a:t>S’émanciper d’une conception réductrice</a:t>
            </a:r>
            <a:endParaRPr lang="fr-FR" sz="3200" b="1" dirty="0"/>
          </a:p>
        </p:txBody>
      </p:sp>
      <p:sp>
        <p:nvSpPr>
          <p:cNvPr id="9" name="Rectangle 8"/>
          <p:cNvSpPr/>
          <p:nvPr/>
        </p:nvSpPr>
        <p:spPr>
          <a:xfrm>
            <a:off x="755576" y="1391631"/>
            <a:ext cx="2055829" cy="5078313"/>
          </a:xfrm>
          <a:prstGeom prst="rect">
            <a:avLst/>
          </a:prstGeom>
        </p:spPr>
        <p:txBody>
          <a:bodyPr wrap="square">
            <a:spAutoFit/>
          </a:bodyPr>
          <a:lstStyle/>
          <a:p>
            <a:pPr algn="ctr"/>
            <a:r>
              <a:rPr lang="fr-FR" dirty="0" smtClean="0"/>
              <a:t>1905, </a:t>
            </a:r>
          </a:p>
          <a:p>
            <a:pPr algn="ctr"/>
            <a:r>
              <a:rPr lang="fr-FR" dirty="0" smtClean="0"/>
              <a:t>Alfred Binet et </a:t>
            </a:r>
            <a:r>
              <a:rPr lang="fr-FR" dirty="0"/>
              <a:t>Théodore Simon </a:t>
            </a:r>
            <a:r>
              <a:rPr lang="fr-FR" dirty="0" smtClean="0"/>
              <a:t>proposent la </a:t>
            </a:r>
            <a:r>
              <a:rPr lang="fr-FR" dirty="0"/>
              <a:t>première échelle métrique de mesure de l'intelligence </a:t>
            </a:r>
            <a:r>
              <a:rPr lang="fr-FR" dirty="0" smtClean="0"/>
              <a:t>(QI).</a:t>
            </a:r>
          </a:p>
          <a:p>
            <a:pPr algn="ctr"/>
            <a:endParaRPr lang="fr-FR" dirty="0" smtClean="0"/>
          </a:p>
          <a:p>
            <a:pPr algn="ctr"/>
            <a:r>
              <a:rPr lang="fr-FR" dirty="0" smtClean="0"/>
              <a:t>Leur but est de développer un instrument pour repérer les jeunes souffrant de déficience mentale et de leur apporter une aide adaptée.</a:t>
            </a:r>
          </a:p>
        </p:txBody>
      </p:sp>
      <p:sp>
        <p:nvSpPr>
          <p:cNvPr id="3" name="Rectangle 2"/>
          <p:cNvSpPr/>
          <p:nvPr/>
        </p:nvSpPr>
        <p:spPr>
          <a:xfrm>
            <a:off x="3869356" y="1700808"/>
            <a:ext cx="4392488" cy="1144929"/>
          </a:xfrm>
          <a:prstGeom prst="rect">
            <a:avLst/>
          </a:prstGeom>
        </p:spPr>
        <p:txBody>
          <a:bodyPr wrap="square">
            <a:spAutoFit/>
          </a:bodyPr>
          <a:lstStyle/>
          <a:p>
            <a:pPr>
              <a:lnSpc>
                <a:spcPct val="90000"/>
              </a:lnSpc>
            </a:pPr>
            <a:endParaRPr lang="fr-FR" altLang="fr-FR" sz="1600" dirty="0">
              <a:solidFill>
                <a:schemeClr val="accent5">
                  <a:lumMod val="50000"/>
                </a:schemeClr>
              </a:solidFill>
            </a:endParaRPr>
          </a:p>
          <a:p>
            <a:pPr algn="ctr">
              <a:lnSpc>
                <a:spcPct val="90000"/>
              </a:lnSpc>
            </a:pPr>
            <a:r>
              <a:rPr lang="fr-FR" altLang="fr-FR" sz="2000" dirty="0" smtClean="0">
                <a:solidFill>
                  <a:schemeClr val="accent5">
                    <a:lumMod val="50000"/>
                  </a:schemeClr>
                </a:solidFill>
              </a:rPr>
              <a:t>Dès </a:t>
            </a:r>
            <a:r>
              <a:rPr lang="fr-FR" altLang="fr-FR" sz="2000" dirty="0">
                <a:solidFill>
                  <a:schemeClr val="accent5">
                    <a:lumMod val="50000"/>
                  </a:schemeClr>
                </a:solidFill>
              </a:rPr>
              <a:t>lors, on admet l’idée </a:t>
            </a:r>
            <a:r>
              <a:rPr lang="fr-FR" altLang="fr-FR" sz="2000" dirty="0" smtClean="0">
                <a:solidFill>
                  <a:schemeClr val="accent5">
                    <a:lumMod val="50000"/>
                  </a:schemeClr>
                </a:solidFill>
              </a:rPr>
              <a:t>que l’intelligence </a:t>
            </a:r>
            <a:r>
              <a:rPr lang="fr-FR" altLang="fr-FR" sz="2000" dirty="0">
                <a:solidFill>
                  <a:schemeClr val="accent5">
                    <a:lumMod val="50000"/>
                  </a:schemeClr>
                </a:solidFill>
              </a:rPr>
              <a:t>peut être </a:t>
            </a:r>
            <a:r>
              <a:rPr lang="fr-FR" altLang="fr-FR" sz="2000" dirty="0" smtClean="0">
                <a:solidFill>
                  <a:schemeClr val="accent5">
                    <a:lumMod val="50000"/>
                  </a:schemeClr>
                </a:solidFill>
              </a:rPr>
              <a:t>mesurée et qu’elle est une réalité simple.</a:t>
            </a:r>
            <a:endParaRPr lang="fr-FR" altLang="fr-FR" sz="2000" dirty="0">
              <a:solidFill>
                <a:schemeClr val="accent5">
                  <a:lumMod val="50000"/>
                </a:schemeClr>
              </a:solidFill>
            </a:endParaRPr>
          </a:p>
        </p:txBody>
      </p:sp>
      <p:pic>
        <p:nvPicPr>
          <p:cNvPr id="36866" name="Picture 2" descr="http://kidsintelligencetests.com/images/Serial_Reasoning.gif"/>
          <p:cNvPicPr>
            <a:picLocks noChangeAspect="1" noChangeArrowheads="1"/>
          </p:cNvPicPr>
          <p:nvPr/>
        </p:nvPicPr>
        <p:blipFill>
          <a:blip r:embed="rId2" cstate="print"/>
          <a:srcRect/>
          <a:stretch>
            <a:fillRect/>
          </a:stretch>
        </p:blipFill>
        <p:spPr bwMode="auto">
          <a:xfrm>
            <a:off x="3779912" y="3214476"/>
            <a:ext cx="4392488" cy="3147597"/>
          </a:xfrm>
          <a:prstGeom prst="rect">
            <a:avLst/>
          </a:prstGeom>
          <a:noFill/>
        </p:spPr>
      </p:pic>
    </p:spTree>
    <p:extLst>
      <p:ext uri="{BB962C8B-B14F-4D97-AF65-F5344CB8AC3E}">
        <p14:creationId xmlns:p14="http://schemas.microsoft.com/office/powerpoint/2010/main" xmlns="" val="3710330073"/>
      </p:ext>
    </p:extLst>
  </p:cSld>
  <p:clrMapOvr>
    <a:masterClrMapping/>
  </p:clrMapOvr>
  <p:transition advTm="1246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476672"/>
            <a:ext cx="5400600" cy="722049"/>
          </a:xfrm>
        </p:spPr>
        <p:txBody>
          <a:bodyPr>
            <a:normAutofit/>
          </a:bodyPr>
          <a:lstStyle/>
          <a:p>
            <a:r>
              <a:rPr lang="fr-FR" sz="3600" dirty="0" smtClean="0"/>
              <a:t>Les recherches actuelles</a:t>
            </a:r>
            <a:endParaRPr lang="fr-FR" sz="3600" dirty="0"/>
          </a:p>
        </p:txBody>
      </p:sp>
      <p:sp>
        <p:nvSpPr>
          <p:cNvPr id="3" name="Espace réservé du contenu 2"/>
          <p:cNvSpPr>
            <a:spLocks noGrp="1"/>
          </p:cNvSpPr>
          <p:nvPr>
            <p:ph idx="1"/>
          </p:nvPr>
        </p:nvSpPr>
        <p:spPr>
          <a:xfrm>
            <a:off x="827584" y="3068960"/>
            <a:ext cx="7668853" cy="3304750"/>
          </a:xfrm>
        </p:spPr>
        <p:txBody>
          <a:bodyPr>
            <a:normAutofit/>
          </a:bodyPr>
          <a:lstStyle/>
          <a:p>
            <a:r>
              <a:rPr lang="fr-FR" dirty="0"/>
              <a:t>De nombreux </a:t>
            </a:r>
            <a:r>
              <a:rPr lang="fr-FR" dirty="0" smtClean="0"/>
              <a:t>chercheurs, issus de champs théoriques différents, </a:t>
            </a:r>
            <a:r>
              <a:rPr lang="fr-FR" dirty="0"/>
              <a:t>contestent cette conception simple de l’intelligence</a:t>
            </a:r>
            <a:r>
              <a:rPr lang="fr-FR" dirty="0" smtClean="0"/>
              <a:t>.</a:t>
            </a:r>
          </a:p>
          <a:p>
            <a:pPr marL="45720" indent="0">
              <a:buNone/>
            </a:pPr>
            <a:endParaRPr lang="fr-FR" dirty="0"/>
          </a:p>
          <a:p>
            <a:r>
              <a:rPr lang="fr-FR" dirty="0"/>
              <a:t>Comment un test de QI peut-il témoigner de toutes les habiletés et du potentiel d’un individu </a:t>
            </a:r>
            <a:r>
              <a:rPr lang="fr-FR" dirty="0" smtClean="0"/>
              <a:t>?</a:t>
            </a:r>
          </a:p>
          <a:p>
            <a:pPr marL="45720" indent="0">
              <a:buNone/>
            </a:pPr>
            <a:endParaRPr lang="fr-FR" dirty="0"/>
          </a:p>
          <a:p>
            <a:r>
              <a:rPr lang="fr-FR" dirty="0"/>
              <a:t>L</a:t>
            </a:r>
            <a:r>
              <a:rPr lang="fr-FR" dirty="0" smtClean="0"/>
              <a:t>’intelligence </a:t>
            </a:r>
            <a:r>
              <a:rPr lang="fr-FR" dirty="0"/>
              <a:t>est « plurielle » et </a:t>
            </a:r>
            <a:r>
              <a:rPr lang="fr-FR" dirty="0" smtClean="0"/>
              <a:t>elle </a:t>
            </a:r>
            <a:r>
              <a:rPr lang="fr-FR" dirty="0"/>
              <a:t>résulte de nombreuses habiletés mentales.</a:t>
            </a:r>
          </a:p>
          <a:p>
            <a:endParaRPr lang="fr-FR" dirty="0"/>
          </a:p>
        </p:txBody>
      </p:sp>
      <p:sp>
        <p:nvSpPr>
          <p:cNvPr id="5" name="ZoneTexte 4"/>
          <p:cNvSpPr txBox="1"/>
          <p:nvPr/>
        </p:nvSpPr>
        <p:spPr>
          <a:xfrm rot="20632427">
            <a:off x="2644030" y="1640067"/>
            <a:ext cx="1728192" cy="646331"/>
          </a:xfrm>
          <a:prstGeom prst="rect">
            <a:avLst/>
          </a:prstGeom>
          <a:solidFill>
            <a:schemeClr val="tx2">
              <a:lumMod val="40000"/>
              <a:lumOff val="60000"/>
            </a:schemeClr>
          </a:solidFill>
        </p:spPr>
        <p:txBody>
          <a:bodyPr wrap="square" rtlCol="0">
            <a:spAutoFit/>
          </a:bodyPr>
          <a:lstStyle/>
          <a:p>
            <a:pPr algn="ctr"/>
            <a:r>
              <a:rPr lang="fr-FR" dirty="0" smtClean="0">
                <a:solidFill>
                  <a:schemeClr val="tx2">
                    <a:lumMod val="50000"/>
                  </a:schemeClr>
                </a:solidFill>
              </a:rPr>
              <a:t>Psychologie cognitive</a:t>
            </a:r>
            <a:endParaRPr lang="fr-FR" dirty="0">
              <a:solidFill>
                <a:schemeClr val="tx2">
                  <a:lumMod val="50000"/>
                </a:schemeClr>
              </a:solidFill>
            </a:endParaRPr>
          </a:p>
        </p:txBody>
      </p:sp>
      <p:sp>
        <p:nvSpPr>
          <p:cNvPr id="6" name="ZoneTexte 5"/>
          <p:cNvSpPr txBox="1"/>
          <p:nvPr/>
        </p:nvSpPr>
        <p:spPr>
          <a:xfrm rot="441002">
            <a:off x="5164588" y="1778566"/>
            <a:ext cx="1728192" cy="369332"/>
          </a:xfrm>
          <a:prstGeom prst="rect">
            <a:avLst/>
          </a:prstGeom>
          <a:solidFill>
            <a:schemeClr val="tx2">
              <a:lumMod val="40000"/>
              <a:lumOff val="60000"/>
            </a:schemeClr>
          </a:solidFill>
        </p:spPr>
        <p:txBody>
          <a:bodyPr wrap="square" rtlCol="0">
            <a:spAutoFit/>
          </a:bodyPr>
          <a:lstStyle/>
          <a:p>
            <a:r>
              <a:rPr lang="fr-FR" dirty="0" smtClean="0">
                <a:solidFill>
                  <a:schemeClr val="tx2">
                    <a:lumMod val="50000"/>
                  </a:schemeClr>
                </a:solidFill>
              </a:rPr>
              <a:t>Psychanalyse</a:t>
            </a:r>
            <a:endParaRPr lang="fr-FR" dirty="0">
              <a:solidFill>
                <a:schemeClr val="tx2">
                  <a:lumMod val="50000"/>
                </a:schemeClr>
              </a:solidFill>
            </a:endParaRPr>
          </a:p>
        </p:txBody>
      </p:sp>
      <p:sp>
        <p:nvSpPr>
          <p:cNvPr id="7" name="ZoneTexte 6"/>
          <p:cNvSpPr txBox="1"/>
          <p:nvPr/>
        </p:nvSpPr>
        <p:spPr>
          <a:xfrm rot="21344435">
            <a:off x="262650" y="1625809"/>
            <a:ext cx="1872208" cy="369332"/>
          </a:xfrm>
          <a:prstGeom prst="rect">
            <a:avLst/>
          </a:prstGeom>
          <a:solidFill>
            <a:schemeClr val="tx2">
              <a:lumMod val="40000"/>
              <a:lumOff val="60000"/>
            </a:schemeClr>
          </a:solidFill>
        </p:spPr>
        <p:txBody>
          <a:bodyPr wrap="square" rtlCol="0">
            <a:spAutoFit/>
          </a:bodyPr>
          <a:lstStyle/>
          <a:p>
            <a:r>
              <a:rPr lang="fr-FR" dirty="0" smtClean="0">
                <a:solidFill>
                  <a:schemeClr val="tx2">
                    <a:lumMod val="50000"/>
                  </a:schemeClr>
                </a:solidFill>
              </a:rPr>
              <a:t>Neurosciences</a:t>
            </a:r>
            <a:endParaRPr lang="fr-FR" dirty="0">
              <a:solidFill>
                <a:schemeClr val="tx2">
                  <a:lumMod val="50000"/>
                </a:schemeClr>
              </a:solidFill>
            </a:endParaRPr>
          </a:p>
        </p:txBody>
      </p:sp>
      <p:sp>
        <p:nvSpPr>
          <p:cNvPr id="8" name="ZoneTexte 7"/>
          <p:cNvSpPr txBox="1"/>
          <p:nvPr/>
        </p:nvSpPr>
        <p:spPr>
          <a:xfrm rot="21404990">
            <a:off x="7273393" y="1534174"/>
            <a:ext cx="1728192" cy="646331"/>
          </a:xfrm>
          <a:prstGeom prst="rect">
            <a:avLst/>
          </a:prstGeom>
          <a:solidFill>
            <a:schemeClr val="tx2">
              <a:lumMod val="40000"/>
              <a:lumOff val="60000"/>
            </a:schemeClr>
          </a:solidFill>
        </p:spPr>
        <p:txBody>
          <a:bodyPr wrap="square" rtlCol="0">
            <a:spAutoFit/>
          </a:bodyPr>
          <a:lstStyle/>
          <a:p>
            <a:r>
              <a:rPr lang="fr-FR" dirty="0" smtClean="0">
                <a:solidFill>
                  <a:schemeClr val="tx2">
                    <a:lumMod val="50000"/>
                  </a:schemeClr>
                </a:solidFill>
              </a:rPr>
              <a:t>Psychologie</a:t>
            </a:r>
            <a:r>
              <a:rPr lang="fr-FR" dirty="0" smtClean="0"/>
              <a:t> </a:t>
            </a:r>
            <a:r>
              <a:rPr lang="fr-FR" dirty="0" smtClean="0">
                <a:solidFill>
                  <a:schemeClr val="tx2">
                    <a:lumMod val="50000"/>
                  </a:schemeClr>
                </a:solidFill>
              </a:rPr>
              <a:t>différentielle</a:t>
            </a:r>
            <a:endParaRPr lang="fr-FR" dirty="0">
              <a:solidFill>
                <a:schemeClr val="tx2">
                  <a:lumMod val="50000"/>
                </a:schemeClr>
              </a:solidFill>
            </a:endParaRPr>
          </a:p>
        </p:txBody>
      </p:sp>
    </p:spTree>
    <p:extLst>
      <p:ext uri="{BB962C8B-B14F-4D97-AF65-F5344CB8AC3E}">
        <p14:creationId xmlns:p14="http://schemas.microsoft.com/office/powerpoint/2010/main" xmlns="" val="2139577015"/>
      </p:ext>
    </p:extLst>
  </p:cSld>
  <p:clrMapOvr>
    <a:masterClrMapping/>
  </p:clrMapOvr>
  <p:transition advTm="1410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428604"/>
            <a:ext cx="7678090" cy="698420"/>
          </a:xfrm>
        </p:spPr>
        <p:txBody>
          <a:bodyPr>
            <a:noAutofit/>
          </a:bodyPr>
          <a:lstStyle/>
          <a:p>
            <a:pPr algn="ctr"/>
            <a:r>
              <a:rPr lang="fr-FR" sz="3200" dirty="0" smtClean="0"/>
              <a:t/>
            </a:r>
            <a:br>
              <a:rPr lang="fr-FR" sz="3200" dirty="0" smtClean="0"/>
            </a:br>
            <a:r>
              <a:rPr lang="fr-FR" sz="3200" dirty="0" smtClean="0"/>
              <a:t>Les recherches en matière d'intelligence </a:t>
            </a:r>
            <a:endParaRPr lang="fr-FR" sz="3200" dirty="0"/>
          </a:p>
        </p:txBody>
      </p:sp>
      <p:sp>
        <p:nvSpPr>
          <p:cNvPr id="4" name="Rectangle 3"/>
          <p:cNvSpPr/>
          <p:nvPr/>
        </p:nvSpPr>
        <p:spPr>
          <a:xfrm>
            <a:off x="7686870" y="1106032"/>
            <a:ext cx="1457130" cy="400110"/>
          </a:xfrm>
          <a:prstGeom prst="rect">
            <a:avLst/>
          </a:prstGeom>
        </p:spPr>
        <p:txBody>
          <a:bodyPr wrap="none">
            <a:spAutoFit/>
          </a:bodyPr>
          <a:lstStyle/>
          <a:p>
            <a:pPr marL="45720" lvl="0">
              <a:spcBef>
                <a:spcPct val="20000"/>
              </a:spcBef>
              <a:buClr>
                <a:srgbClr val="FF8600"/>
              </a:buClr>
            </a:pPr>
            <a:r>
              <a:rPr lang="fr-FR" sz="2000" dirty="0">
                <a:solidFill>
                  <a:schemeClr val="tx2"/>
                </a:solidFill>
              </a:rPr>
              <a:t>Paris 2005</a:t>
            </a:r>
          </a:p>
        </p:txBody>
      </p:sp>
      <p:sp>
        <p:nvSpPr>
          <p:cNvPr id="7" name="Rectangle 6"/>
          <p:cNvSpPr/>
          <p:nvPr/>
        </p:nvSpPr>
        <p:spPr>
          <a:xfrm>
            <a:off x="428596" y="5214950"/>
            <a:ext cx="7875883" cy="1255728"/>
          </a:xfrm>
          <a:prstGeom prst="rect">
            <a:avLst/>
          </a:prstGeom>
        </p:spPr>
        <p:txBody>
          <a:bodyPr wrap="square">
            <a:spAutoFit/>
          </a:bodyPr>
          <a:lstStyle/>
          <a:p>
            <a:pPr marL="228600" lvl="0" indent="-182880">
              <a:spcBef>
                <a:spcPct val="20000"/>
              </a:spcBef>
              <a:buClr>
                <a:srgbClr val="FF8600"/>
              </a:buClr>
              <a:buFont typeface="Wingdings" charset="2"/>
              <a:buChar char="§"/>
            </a:pPr>
            <a:r>
              <a:rPr lang="fr-FR" dirty="0">
                <a:solidFill>
                  <a:prstClr val="white"/>
                </a:solidFill>
              </a:rPr>
              <a:t>On observe une remarquable convergence sur ce </a:t>
            </a:r>
            <a:r>
              <a:rPr lang="fr-FR" dirty="0" smtClean="0">
                <a:solidFill>
                  <a:prstClr val="white"/>
                </a:solidFill>
              </a:rPr>
              <a:t>point.</a:t>
            </a:r>
          </a:p>
          <a:p>
            <a:pPr marL="45720" lvl="0">
              <a:spcBef>
                <a:spcPct val="20000"/>
              </a:spcBef>
              <a:buClr>
                <a:srgbClr val="FF8600"/>
              </a:buClr>
            </a:pPr>
            <a:r>
              <a:rPr lang="fr-FR" dirty="0">
                <a:solidFill>
                  <a:prstClr val="white"/>
                </a:solidFill>
              </a:rPr>
              <a:t>C</a:t>
            </a:r>
            <a:r>
              <a:rPr lang="fr-FR" dirty="0" smtClean="0">
                <a:solidFill>
                  <a:prstClr val="white"/>
                </a:solidFill>
              </a:rPr>
              <a:t>hez </a:t>
            </a:r>
            <a:r>
              <a:rPr lang="fr-FR" dirty="0">
                <a:solidFill>
                  <a:prstClr val="white"/>
                </a:solidFill>
              </a:rPr>
              <a:t>les néo </a:t>
            </a:r>
            <a:r>
              <a:rPr lang="fr-FR" dirty="0" smtClean="0">
                <a:solidFill>
                  <a:prstClr val="white"/>
                </a:solidFill>
              </a:rPr>
              <a:t>piagétiens, </a:t>
            </a:r>
            <a:r>
              <a:rPr lang="fr-FR" dirty="0">
                <a:solidFill>
                  <a:prstClr val="white"/>
                </a:solidFill>
              </a:rPr>
              <a:t>pour qui cette capacité centrale contraint le développement de </a:t>
            </a:r>
            <a:r>
              <a:rPr lang="fr-FR" dirty="0" smtClean="0">
                <a:solidFill>
                  <a:prstClr val="white"/>
                </a:solidFill>
              </a:rPr>
              <a:t>l'enfant, </a:t>
            </a:r>
            <a:r>
              <a:rPr lang="fr-FR" dirty="0">
                <a:solidFill>
                  <a:prstClr val="white"/>
                </a:solidFill>
              </a:rPr>
              <a:t>ou chez les neuropsychologues qui analysent </a:t>
            </a:r>
            <a:r>
              <a:rPr lang="fr-FR" dirty="0" smtClean="0">
                <a:solidFill>
                  <a:prstClr val="white"/>
                </a:solidFill>
              </a:rPr>
              <a:t>ces </a:t>
            </a:r>
            <a:r>
              <a:rPr lang="fr-FR" dirty="0">
                <a:solidFill>
                  <a:prstClr val="white"/>
                </a:solidFill>
              </a:rPr>
              <a:t>processus exécutifs...</a:t>
            </a:r>
          </a:p>
        </p:txBody>
      </p:sp>
      <p:pic>
        <p:nvPicPr>
          <p:cNvPr id="27652" name="Picture 4" descr="http://tccl.rit.albany.edu/knilt/images/0/09/Pierson5.png"/>
          <p:cNvPicPr>
            <a:picLocks noChangeAspect="1" noChangeArrowheads="1"/>
          </p:cNvPicPr>
          <p:nvPr/>
        </p:nvPicPr>
        <p:blipFill>
          <a:blip r:embed="rId2"/>
          <a:srcRect/>
          <a:stretch>
            <a:fillRect/>
          </a:stretch>
        </p:blipFill>
        <p:spPr bwMode="auto">
          <a:xfrm>
            <a:off x="3428992" y="2643182"/>
            <a:ext cx="5478129" cy="2214578"/>
          </a:xfrm>
          <a:prstGeom prst="rect">
            <a:avLst/>
          </a:prstGeom>
          <a:noFill/>
        </p:spPr>
      </p:pic>
      <p:sp>
        <p:nvSpPr>
          <p:cNvPr id="9" name="Rectangle 8"/>
          <p:cNvSpPr/>
          <p:nvPr/>
        </p:nvSpPr>
        <p:spPr>
          <a:xfrm>
            <a:off x="428596" y="1428736"/>
            <a:ext cx="7786742" cy="923330"/>
          </a:xfrm>
          <a:prstGeom prst="rect">
            <a:avLst/>
          </a:prstGeom>
        </p:spPr>
        <p:txBody>
          <a:bodyPr wrap="square">
            <a:spAutoFit/>
          </a:bodyPr>
          <a:lstStyle/>
          <a:p>
            <a:pPr marL="228600" lvl="0" indent="-182880">
              <a:spcBef>
                <a:spcPct val="20000"/>
              </a:spcBef>
              <a:buClr>
                <a:srgbClr val="FF8600"/>
              </a:buClr>
              <a:buFont typeface="Wingdings" charset="2"/>
              <a:buChar char="§"/>
            </a:pPr>
            <a:r>
              <a:rPr lang="fr-FR" dirty="0" smtClean="0">
                <a:solidFill>
                  <a:prstClr val="white"/>
                </a:solidFill>
              </a:rPr>
              <a:t>L'un des mérites de A. Binet a été d'aborder l'intelligence par le rôle des « processus supérieurs » comme le jugement, l'attention ou la faculté d'adaptation...</a:t>
            </a:r>
          </a:p>
        </p:txBody>
      </p:sp>
      <p:sp>
        <p:nvSpPr>
          <p:cNvPr id="3" name="Espace réservé du contenu 2"/>
          <p:cNvSpPr>
            <a:spLocks noGrp="1"/>
          </p:cNvSpPr>
          <p:nvPr>
            <p:ph idx="1"/>
          </p:nvPr>
        </p:nvSpPr>
        <p:spPr>
          <a:xfrm>
            <a:off x="285720" y="2357430"/>
            <a:ext cx="2786082" cy="2714644"/>
          </a:xfrm>
        </p:spPr>
        <p:txBody>
          <a:bodyPr>
            <a:normAutofit fontScale="92500" lnSpcReduction="10000"/>
          </a:bodyPr>
          <a:lstStyle/>
          <a:p>
            <a:pPr marL="45720" indent="0">
              <a:buNone/>
            </a:pPr>
            <a:endParaRPr lang="fr-FR" sz="900" dirty="0"/>
          </a:p>
          <a:p>
            <a:r>
              <a:rPr lang="fr-FR" sz="2100" dirty="0" smtClean="0"/>
              <a:t> </a:t>
            </a:r>
            <a:r>
              <a:rPr lang="fr-FR" sz="2100" dirty="0"/>
              <a:t>Aujourd'hui, </a:t>
            </a:r>
            <a:r>
              <a:rPr lang="fr-FR" sz="2100" dirty="0" smtClean="0"/>
              <a:t>la majorité des recherches tentent d'évaluer l'efficience intellectuelle à </a:t>
            </a:r>
            <a:r>
              <a:rPr lang="fr-FR" sz="2100" dirty="0"/>
              <a:t>partir de la mémoire de </a:t>
            </a:r>
            <a:r>
              <a:rPr lang="fr-FR" sz="2100" dirty="0" smtClean="0"/>
              <a:t>travail, de </a:t>
            </a:r>
            <a:r>
              <a:rPr lang="fr-FR" sz="2100" dirty="0"/>
              <a:t>la capacité attentionnelle </a:t>
            </a:r>
            <a:r>
              <a:rPr lang="fr-FR" sz="2100" dirty="0" smtClean="0"/>
              <a:t> et de la métacognition.</a:t>
            </a:r>
          </a:p>
        </p:txBody>
      </p:sp>
    </p:spTree>
    <p:extLst>
      <p:ext uri="{BB962C8B-B14F-4D97-AF65-F5344CB8AC3E}">
        <p14:creationId xmlns:p14="http://schemas.microsoft.com/office/powerpoint/2010/main" xmlns="" val="2924400445"/>
      </p:ext>
    </p:extLst>
  </p:cSld>
  <p:clrMapOvr>
    <a:masterClrMapping/>
  </p:clrMapOvr>
  <p:transition advTm="1736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60648"/>
            <a:ext cx="8179296" cy="1008112"/>
          </a:xfrm>
        </p:spPr>
        <p:txBody>
          <a:bodyPr>
            <a:noAutofit/>
          </a:bodyPr>
          <a:lstStyle/>
          <a:p>
            <a:pPr algn="ctr"/>
            <a:r>
              <a:rPr lang="fr-FR" sz="3200" b="1" dirty="0" smtClean="0"/>
              <a:t>Passage de modèles statiques à des modèles dynamiques de l'intelligence</a:t>
            </a:r>
            <a:endParaRPr lang="fr-FR" sz="3200" dirty="0"/>
          </a:p>
        </p:txBody>
      </p:sp>
      <p:sp>
        <p:nvSpPr>
          <p:cNvPr id="3" name="Espace réservé du contenu 2"/>
          <p:cNvSpPr>
            <a:spLocks noGrp="1"/>
          </p:cNvSpPr>
          <p:nvPr>
            <p:ph idx="1"/>
          </p:nvPr>
        </p:nvSpPr>
        <p:spPr>
          <a:xfrm>
            <a:off x="251520" y="1556792"/>
            <a:ext cx="8712968" cy="1359360"/>
          </a:xfrm>
        </p:spPr>
        <p:txBody>
          <a:bodyPr>
            <a:noAutofit/>
          </a:bodyPr>
          <a:lstStyle/>
          <a:p>
            <a:r>
              <a:rPr lang="fr-FR" sz="1800" b="1" dirty="0" smtClean="0"/>
              <a:t>P</a:t>
            </a:r>
            <a:r>
              <a:rPr lang="fr-FR" sz="1800" dirty="0" smtClean="0"/>
              <a:t>our Jean Piaget, l'intelligence se développait par des stades qui traduisaient une modification toujours identique des structures opératoires. Aujourd'hui, on s'intéresse à la diversité des processus d'apprentissage. </a:t>
            </a:r>
          </a:p>
          <a:p>
            <a:pPr marL="45720" indent="0">
              <a:buNone/>
            </a:pPr>
            <a:r>
              <a:rPr lang="fr-FR" sz="1800" dirty="0"/>
              <a:t> </a:t>
            </a:r>
            <a:r>
              <a:rPr lang="fr-FR" sz="1800" dirty="0" smtClean="0"/>
              <a:t>  On met l'accent sur la notion de </a:t>
            </a:r>
            <a:r>
              <a:rPr lang="fr-FR" sz="2400" dirty="0" smtClean="0">
                <a:solidFill>
                  <a:srgbClr val="FFC000"/>
                </a:solidFill>
              </a:rPr>
              <a:t>« plasticité cérébrale ».</a:t>
            </a:r>
          </a:p>
          <a:p>
            <a:pPr marL="45720" indent="0">
              <a:buNone/>
            </a:pPr>
            <a:endParaRPr lang="fr-FR" sz="1800" strike="sngStrike" dirty="0"/>
          </a:p>
        </p:txBody>
      </p:sp>
      <p:sp>
        <p:nvSpPr>
          <p:cNvPr id="5" name="Rectangle 4"/>
          <p:cNvSpPr/>
          <p:nvPr/>
        </p:nvSpPr>
        <p:spPr>
          <a:xfrm>
            <a:off x="428596" y="5715016"/>
            <a:ext cx="8208912" cy="923330"/>
          </a:xfrm>
          <a:prstGeom prst="rect">
            <a:avLst/>
          </a:prstGeom>
        </p:spPr>
        <p:txBody>
          <a:bodyPr wrap="square">
            <a:spAutoFit/>
          </a:bodyPr>
          <a:lstStyle/>
          <a:p>
            <a:pPr marL="228600" lvl="0" indent="-182880">
              <a:spcBef>
                <a:spcPct val="20000"/>
              </a:spcBef>
              <a:buClr>
                <a:srgbClr val="FF8600"/>
              </a:buClr>
              <a:buFont typeface="Wingdings" charset="2"/>
              <a:buChar char="§"/>
            </a:pPr>
            <a:r>
              <a:rPr lang="fr-FR" dirty="0" smtClean="0">
                <a:solidFill>
                  <a:prstClr val="white"/>
                </a:solidFill>
              </a:rPr>
              <a:t>Les </a:t>
            </a:r>
            <a:r>
              <a:rPr lang="fr-FR" dirty="0">
                <a:solidFill>
                  <a:prstClr val="white"/>
                </a:solidFill>
              </a:rPr>
              <a:t>recherches montrent aujourd'hui que les gènes (pourtant considérés comme invariants) interagissent entre eux et que leur expression est fonction du milieu dans lequel ils interviennent. </a:t>
            </a:r>
            <a:endParaRPr lang="fr-FR" b="1" dirty="0">
              <a:solidFill>
                <a:prstClr val="white"/>
              </a:solidFill>
            </a:endParaRPr>
          </a:p>
        </p:txBody>
      </p:sp>
      <p:sp>
        <p:nvSpPr>
          <p:cNvPr id="6" name="Rectangle 5"/>
          <p:cNvSpPr/>
          <p:nvPr/>
        </p:nvSpPr>
        <p:spPr>
          <a:xfrm>
            <a:off x="1943200" y="3286124"/>
            <a:ext cx="7200800" cy="2031325"/>
          </a:xfrm>
          <a:prstGeom prst="rect">
            <a:avLst/>
          </a:prstGeom>
        </p:spPr>
        <p:txBody>
          <a:bodyPr wrap="square">
            <a:spAutoFit/>
          </a:bodyPr>
          <a:lstStyle/>
          <a:p>
            <a:pPr marL="228600" lvl="0" indent="-182880">
              <a:spcBef>
                <a:spcPct val="20000"/>
              </a:spcBef>
              <a:buClr>
                <a:srgbClr val="FF8600"/>
              </a:buClr>
              <a:buFont typeface="Wingdings" charset="2"/>
              <a:buChar char="§"/>
            </a:pPr>
            <a:r>
              <a:rPr lang="fr-FR" dirty="0">
                <a:solidFill>
                  <a:prstClr val="white"/>
                </a:solidFill>
              </a:rPr>
              <a:t>La neuropsychologue Annette </a:t>
            </a:r>
            <a:r>
              <a:rPr lang="fr-FR" dirty="0" err="1">
                <a:solidFill>
                  <a:prstClr val="white"/>
                </a:solidFill>
              </a:rPr>
              <a:t>Karmiloff</a:t>
            </a:r>
            <a:r>
              <a:rPr lang="fr-FR" dirty="0">
                <a:solidFill>
                  <a:prstClr val="white"/>
                </a:solidFill>
              </a:rPr>
              <a:t>-Smith démontre une possible évolution des modules du cerveau : des modules que l'on pensait spécifiques à des contenus de connaissances (le langage par exemple) peuvent se reconvertir à d'autres fonctions dans le cas de lésion. Les recherches sur le vieillissement cognitif mettent également en évidence cette plasticité possible du cerveau et ses capacités d'auto-organisation.</a:t>
            </a:r>
          </a:p>
        </p:txBody>
      </p:sp>
      <p:pic>
        <p:nvPicPr>
          <p:cNvPr id="32770" name="Picture 2" descr="http://www.bbk.ac.uk/psychology/images/content_top_images/annette-karmiloff-smith.jpg"/>
          <p:cNvPicPr>
            <a:picLocks noChangeAspect="1" noChangeArrowheads="1"/>
          </p:cNvPicPr>
          <p:nvPr/>
        </p:nvPicPr>
        <p:blipFill>
          <a:blip r:embed="rId2" cstate="print"/>
          <a:srcRect/>
          <a:stretch>
            <a:fillRect/>
          </a:stretch>
        </p:blipFill>
        <p:spPr bwMode="auto">
          <a:xfrm>
            <a:off x="285720" y="3357562"/>
            <a:ext cx="1584176" cy="1842818"/>
          </a:xfrm>
          <a:prstGeom prst="rect">
            <a:avLst/>
          </a:prstGeom>
          <a:noFill/>
        </p:spPr>
      </p:pic>
    </p:spTree>
    <p:extLst>
      <p:ext uri="{BB962C8B-B14F-4D97-AF65-F5344CB8AC3E}">
        <p14:creationId xmlns:p14="http://schemas.microsoft.com/office/powerpoint/2010/main" xmlns="" val="2247587552"/>
      </p:ext>
    </p:extLst>
  </p:cSld>
  <p:clrMapOvr>
    <a:masterClrMapping/>
  </p:clrMapOvr>
  <p:transition advTm="23774"/>
  <p:timing>
    <p:tnLst>
      <p:par>
        <p:cTn id="1" dur="indefinite" restart="never" nodeType="tmRoot"/>
      </p:par>
    </p:tnLst>
  </p:timing>
</p:sld>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2340</TotalTime>
  <Words>1414</Words>
  <Application>Microsoft Office PowerPoint</Application>
  <PresentationFormat>Affichage à l'écran (4:3)</PresentationFormat>
  <Paragraphs>191</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Perspective</vt:lpstr>
      <vt:lpstr>Diapositive 1</vt:lpstr>
      <vt:lpstr>A l’école des 4 langages…</vt:lpstr>
      <vt:lpstr>Quand l’école considère les enfants comme sujets désirants,  prend en compte et développe toutes les formes d’intelligence… </vt:lpstr>
      <vt:lpstr>Diapositive 4</vt:lpstr>
      <vt:lpstr>Diapositive 5</vt:lpstr>
      <vt:lpstr>S’émanciper d’une conception réductrice</vt:lpstr>
      <vt:lpstr>Les recherches actuelles</vt:lpstr>
      <vt:lpstr> Les recherches en matière d'intelligence </vt:lpstr>
      <vt:lpstr>Passage de modèles statiques à des modèles dynamiques de l'intelligence</vt:lpstr>
      <vt:lpstr>L’intelligence émotionnelle  </vt:lpstr>
      <vt:lpstr>Une nouvelle définition de l’intelligence ?</vt:lpstr>
      <vt:lpstr>Un consensus de plus en plus large…</vt:lpstr>
      <vt:lpstr>Les intelligences multiples d’Howard Gardner </vt:lpstr>
      <vt:lpstr>L’école des 4 langages de Jacques Lévine</vt:lpstr>
      <vt:lpstr>L’école et la pluralité des intelligences</vt:lpstr>
      <vt:lpstr>L’école des 4 langages de Jacques Lévine</vt:lpstr>
      <vt:lpstr>Un autre rapport au monde</vt:lpstr>
      <vt:lpstr>Développer l’appétit des intelligences </vt:lpstr>
      <vt:lpstr>L’intelligence des  relations</vt:lpstr>
      <vt:lpstr>L’intelligence des situations  ou le langage abstrait</vt:lpstr>
      <vt:lpstr>L’intelligence des réalisations</vt:lpstr>
      <vt:lpstr>Curiosités et talents personnels</vt:lpstr>
      <vt:lpstr>En Finlande L’école des 4 langages existe déjà (ou presque) ! </vt:lpstr>
      <vt:lpstr>Diapositive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diversité des intelligences</dc:title>
  <dc:creator>josse</dc:creator>
  <cp:lastModifiedBy>Utilisateur</cp:lastModifiedBy>
  <cp:revision>180</cp:revision>
  <dcterms:created xsi:type="dcterms:W3CDTF">2013-10-16T15:42:21Z</dcterms:created>
  <dcterms:modified xsi:type="dcterms:W3CDTF">2019-05-30T17:44:27Z</dcterms:modified>
</cp:coreProperties>
</file>