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60" r:id="rId6"/>
    <p:sldId id="263" r:id="rId7"/>
    <p:sldId id="264" r:id="rId8"/>
    <p:sldId id="266" r:id="rId9"/>
    <p:sldId id="258" r:id="rId10"/>
    <p:sldId id="267" r:id="rId11"/>
    <p:sldId id="273" r:id="rId12"/>
    <p:sldId id="276" r:id="rId13"/>
    <p:sldId id="279" r:id="rId14"/>
    <p:sldId id="278" r:id="rId15"/>
    <p:sldId id="27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99"/>
    <a:srgbClr val="BDE254"/>
    <a:srgbClr val="DDE2E7"/>
    <a:srgbClr val="D6DCE2"/>
    <a:srgbClr val="E4E8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2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FC44D02-34A6-419B-80E0-4BAF809B2CC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CB5A4A-2D39-42E9-80EE-5A0B9FBF0AD0}" type="datetimeFigureOut">
              <a:rPr lang="fr-FR" smtClean="0"/>
              <a:pPr/>
              <a:t>13/06/2016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eirieu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572132" y="214290"/>
            <a:ext cx="2880320" cy="2571768"/>
          </a:xfrm>
          <a:solidFill>
            <a:srgbClr val="DDE2E7"/>
          </a:solidFill>
        </p:spPr>
        <p:txBody>
          <a:bodyPr/>
          <a:lstStyle/>
          <a:p>
            <a:pPr algn="ctr"/>
            <a:r>
              <a:rPr lang="fr-FR" sz="4400" dirty="0" smtClean="0">
                <a:solidFill>
                  <a:schemeClr val="accent1"/>
                </a:solidFill>
              </a:rPr>
              <a:t>Les 5 pôles de la réussite</a:t>
            </a:r>
            <a:endParaRPr lang="fr-FR" sz="4400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0055" y="0"/>
            <a:ext cx="400110" cy="547260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fr-FR" sz="1400" dirty="0"/>
              <a:t>Josselyne Annino – </a:t>
            </a:r>
            <a:r>
              <a:rPr lang="fr-FR" sz="1400" dirty="0" smtClean="0"/>
              <a:t>ESPE de </a:t>
            </a:r>
            <a:r>
              <a:rPr lang="fr-FR" sz="1400" dirty="0"/>
              <a:t>l’Académie de Lyon - Université Lyon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72608"/>
            <a:ext cx="96996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sychologue pour enfant, parent, parentalité, aide par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52"/>
            <a:ext cx="3500462" cy="28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1538" y="3286124"/>
            <a:ext cx="79174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             …</a:t>
            </a:r>
            <a:r>
              <a:rPr lang="fr-FR" sz="2000" b="1" dirty="0" smtClean="0"/>
              <a:t>Tout enfant a spontanément le désir de savoir. </a:t>
            </a:r>
          </a:p>
          <a:p>
            <a:endParaRPr lang="fr-FR" sz="800" b="1" dirty="0" smtClean="0"/>
          </a:p>
          <a:p>
            <a:r>
              <a:rPr lang="fr-FR" sz="1600" dirty="0" smtClean="0"/>
              <a:t>Il cherche à percer le mystère de ses origines, il veut savoir qui sont ses parents et pourquoi ils le grondent… Il veut savoir comment être aimé, comment obtenir satisfaction… Il veut savoir « comment ça marche », comment fonctionnent les objets qu’il a sous la main et le monde qui l’entoure…</a:t>
            </a:r>
          </a:p>
          <a:p>
            <a:endParaRPr lang="fr-FR" sz="800" dirty="0" smtClean="0"/>
          </a:p>
          <a:p>
            <a:r>
              <a:rPr lang="fr-FR" sz="2000" dirty="0" smtClean="0"/>
              <a:t> </a:t>
            </a:r>
            <a:r>
              <a:rPr lang="fr-FR" sz="2000" dirty="0" smtClean="0"/>
              <a:t>               </a:t>
            </a:r>
            <a:r>
              <a:rPr lang="fr-FR" sz="2000" b="1" dirty="0" smtClean="0"/>
              <a:t>Mais </a:t>
            </a:r>
            <a:r>
              <a:rPr lang="fr-FR" sz="2000" b="1" dirty="0" smtClean="0"/>
              <a:t>vouloir savoir ne signifie pas vouloir apprendre…</a:t>
            </a:r>
          </a:p>
          <a:p>
            <a:endParaRPr lang="fr-FR" sz="800" b="1" dirty="0" smtClean="0"/>
          </a:p>
          <a:p>
            <a:r>
              <a:rPr lang="fr-FR" sz="1600" dirty="0" smtClean="0"/>
              <a:t>Apprendre, </a:t>
            </a:r>
            <a:r>
              <a:rPr lang="fr-FR" sz="1600" dirty="0" smtClean="0"/>
              <a:t>c’est </a:t>
            </a:r>
            <a:r>
              <a:rPr lang="fr-FR" sz="1600" dirty="0" smtClean="0"/>
              <a:t>accepter </a:t>
            </a:r>
            <a:r>
              <a:rPr lang="fr-FR" sz="1600" dirty="0" smtClean="0"/>
              <a:t>de renoncer  provisoirement à la </a:t>
            </a:r>
            <a:r>
              <a:rPr lang="fr-FR" sz="1600" dirty="0" smtClean="0"/>
              <a:t>satisfaction </a:t>
            </a:r>
            <a:r>
              <a:rPr lang="fr-FR" sz="1600" dirty="0" smtClean="0"/>
              <a:t>immédiate d’être celui qui sait. </a:t>
            </a:r>
            <a:endParaRPr lang="fr-FR" sz="1600" dirty="0" smtClean="0"/>
          </a:p>
          <a:p>
            <a:r>
              <a:rPr lang="fr-FR" sz="1600" dirty="0" smtClean="0"/>
              <a:t>Apprendre, </a:t>
            </a:r>
            <a:r>
              <a:rPr lang="fr-FR" sz="1600" dirty="0" smtClean="0"/>
              <a:t>c’est </a:t>
            </a:r>
            <a:r>
              <a:rPr lang="fr-FR" sz="1600" dirty="0" smtClean="0"/>
              <a:t>souvent, gâcher du </a:t>
            </a:r>
            <a:r>
              <a:rPr lang="fr-FR" sz="1600" dirty="0" smtClean="0"/>
              <a:t>matériel, </a:t>
            </a:r>
            <a:r>
              <a:rPr lang="fr-FR" sz="1600" dirty="0" smtClean="0"/>
              <a:t>c’est, toujours, surseoir à la volonté de réussir dans l’instant</a:t>
            </a:r>
            <a:r>
              <a:rPr lang="fr-FR" sz="1600" dirty="0" smtClean="0"/>
              <a:t>…</a:t>
            </a:r>
          </a:p>
          <a:p>
            <a:r>
              <a:rPr lang="fr-FR" sz="1600" dirty="0" smtClean="0"/>
              <a:t>Apprendre, c’est accepter d’avoir besoin de réfléchir, de temps, d’outils, d’aide.</a:t>
            </a:r>
            <a:endParaRPr lang="fr-FR" sz="1600" dirty="0" smtClean="0"/>
          </a:p>
        </p:txBody>
      </p:sp>
      <p:sp>
        <p:nvSpPr>
          <p:cNvPr id="8" name="Rectangle 7"/>
          <p:cNvSpPr/>
          <p:nvPr/>
        </p:nvSpPr>
        <p:spPr>
          <a:xfrm rot="21190626">
            <a:off x="810430" y="2892168"/>
            <a:ext cx="181755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>
                <a:solidFill>
                  <a:srgbClr val="4D5B6B"/>
                </a:solidFill>
              </a:rPr>
              <a:t>Philippe </a:t>
            </a:r>
            <a:r>
              <a:rPr lang="fr-FR" sz="1600" b="1" dirty="0" err="1">
                <a:solidFill>
                  <a:srgbClr val="4D5B6B"/>
                </a:solidFill>
              </a:rPr>
              <a:t>Meirieu</a:t>
            </a:r>
            <a:r>
              <a:rPr lang="fr-FR" sz="1600" b="1" dirty="0">
                <a:solidFill>
                  <a:srgbClr val="4D5B6B"/>
                </a:solidFill>
              </a:rPr>
              <a:t> </a:t>
            </a:r>
          </a:p>
          <a:p>
            <a:pPr lvl="0" algn="ctr"/>
            <a:r>
              <a:rPr lang="fr-FR" sz="1200" b="1" dirty="0">
                <a:solidFill>
                  <a:srgbClr val="002060"/>
                </a:solidFill>
                <a:hlinkClick r:id="rId4"/>
              </a:rPr>
              <a:t>http://www.meirieu.com</a:t>
            </a:r>
            <a:endParaRPr lang="fr-F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7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Réussir à l’école : de quoi parle-ton ?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400" y="2657299"/>
            <a:ext cx="7096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passe alors à côté de savoirs, d’intérêts qui, reconnus, peuvent devenir des leviers pour un début de reprise de confiance.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14744" y="3929066"/>
            <a:ext cx="5137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70C0"/>
                </a:solidFill>
              </a:rPr>
              <a:t>L’élève se sent en réussite à l’école lorsqu’il y trouve  la reconnaissance, les perspectives et les appuis dont il a besoin pour grandir, être en </a:t>
            </a:r>
            <a:r>
              <a:rPr lang="fr-FR" sz="2400" b="1" dirty="0" smtClean="0">
                <a:solidFill>
                  <a:srgbClr val="0070C0"/>
                </a:solidFill>
              </a:rPr>
              <a:t>expansion, progresser.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4428">
            <a:off x="6980067" y="136157"/>
            <a:ext cx="1939712" cy="213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2910" y="128586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70C0"/>
                </a:solidFill>
              </a:rPr>
              <a:t>L’erreur habituelle de l’école est de s’en tenir strictement à l’étiquetage que lui donnent les notes.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28" y="4092550"/>
            <a:ext cx="3423983" cy="22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52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95536" y="260648"/>
            <a:ext cx="8604448" cy="995139"/>
          </a:xfrm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Un élève qui réussit à l’école…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5" name="Organigramme : Alternative 4"/>
          <p:cNvSpPr/>
          <p:nvPr/>
        </p:nvSpPr>
        <p:spPr>
          <a:xfrm>
            <a:off x="3690947" y="3119664"/>
            <a:ext cx="1728192" cy="18722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34963" y="3270938"/>
            <a:ext cx="1440160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Il est dans un contexte favorable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6411864">
            <a:off x="2884527" y="2085355"/>
            <a:ext cx="504056" cy="13619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 rot="14398910">
            <a:off x="5880645" y="2438700"/>
            <a:ext cx="504056" cy="13619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 rot="17118968">
            <a:off x="5690987" y="4688904"/>
            <a:ext cx="504056" cy="13619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3417260">
            <a:off x="2725339" y="4385411"/>
            <a:ext cx="477282" cy="14240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vers le haut 11"/>
          <p:cNvSpPr/>
          <p:nvPr/>
        </p:nvSpPr>
        <p:spPr>
          <a:xfrm>
            <a:off x="4429124" y="2428868"/>
            <a:ext cx="214314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83567" y="2996952"/>
            <a:ext cx="24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Interlocuteur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valable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5576" y="5851893"/>
            <a:ext cx="24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408113" y="5674961"/>
            <a:ext cx="16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Regard cinéma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15074" y="2143116"/>
            <a:ext cx="245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Principe d’éducabilité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929322" y="428625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Sentiment d’appartenance au club </a:t>
            </a:r>
            <a:r>
              <a:rPr lang="fr-FR" b="1" dirty="0" smtClean="0">
                <a:solidFill>
                  <a:srgbClr val="0070C0"/>
                </a:solidFill>
              </a:rPr>
              <a:t>des </a:t>
            </a:r>
            <a:r>
              <a:rPr lang="fr-FR" b="1" dirty="0" smtClean="0">
                <a:solidFill>
                  <a:srgbClr val="0070C0"/>
                </a:solidFill>
              </a:rPr>
              <a:t>élèves suffisamment bons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643174" y="126875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Cadre hors-menace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Pour prendre </a:t>
            </a:r>
            <a:r>
              <a:rPr lang="fr-FR" dirty="0" smtClean="0">
                <a:solidFill>
                  <a:srgbClr val="0070C0"/>
                </a:solidFill>
              </a:rPr>
              <a:t>le</a:t>
            </a:r>
            <a:r>
              <a:rPr lang="fr-FR" dirty="0" smtClean="0">
                <a:solidFill>
                  <a:srgbClr val="0070C0"/>
                </a:solidFill>
              </a:rPr>
              <a:t> risque de faire ce qu’il ne sait pas faire, donc de se tromper, </a:t>
            </a:r>
            <a:r>
              <a:rPr lang="fr-FR" dirty="0" smtClean="0">
                <a:solidFill>
                  <a:srgbClr val="0070C0"/>
                </a:solidFill>
              </a:rPr>
              <a:t>en toute </a:t>
            </a:r>
            <a:r>
              <a:rPr lang="fr-FR" dirty="0" smtClean="0">
                <a:solidFill>
                  <a:srgbClr val="0070C0"/>
                </a:solidFill>
              </a:rPr>
              <a:t>sécurité.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2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12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801" y="0"/>
            <a:ext cx="89152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64944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2011287" cy="298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74432" y="0"/>
            <a:ext cx="3369568" cy="709972"/>
          </a:xfrm>
        </p:spPr>
        <p:txBody>
          <a:bodyPr/>
          <a:lstStyle/>
          <a:p>
            <a:pPr algn="r"/>
            <a:r>
              <a:rPr lang="fr-FR" sz="3600" dirty="0" smtClean="0"/>
              <a:t>Bibliographie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251520" y="6309320"/>
            <a:ext cx="6931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75000"/>
                  </a:schemeClr>
                </a:solidFill>
              </a:rPr>
              <a:t>Sites : Agsas.free.fr    www.meirieu.com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http://ecx.images-amazon.com/images/I/412kQ5CWkVL.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0157">
            <a:off x="2518808" y="149466"/>
            <a:ext cx="2159094" cy="3147368"/>
          </a:xfrm>
          <a:prstGeom prst="rect">
            <a:avLst/>
          </a:prstGeom>
          <a:noFill/>
        </p:spPr>
      </p:pic>
      <p:pic>
        <p:nvPicPr>
          <p:cNvPr id="1032" name="Picture 8" descr="http://ecx.images-amazon.com/images/I/41V1RVJZQPL.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0095">
            <a:off x="6862914" y="753607"/>
            <a:ext cx="2204954" cy="3173797"/>
          </a:xfrm>
          <a:prstGeom prst="rect">
            <a:avLst/>
          </a:prstGeom>
          <a:noFill/>
        </p:spPr>
      </p:pic>
      <p:pic>
        <p:nvPicPr>
          <p:cNvPr id="1034" name="Picture 10" descr="http://ecx.images-amazon.com/images/I/41MRDJ5T6SL.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6632"/>
            <a:ext cx="1823243" cy="2848816"/>
          </a:xfrm>
          <a:prstGeom prst="rect">
            <a:avLst/>
          </a:prstGeom>
          <a:noFill/>
        </p:spPr>
      </p:pic>
      <p:pic>
        <p:nvPicPr>
          <p:cNvPr id="1036" name="Picture 12" descr="http://ecx.images-amazon.com/images/I/51ph61kNauL.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861048"/>
            <a:ext cx="2160240" cy="2996952"/>
          </a:xfrm>
          <a:prstGeom prst="rect">
            <a:avLst/>
          </a:prstGeom>
          <a:noFill/>
        </p:spPr>
      </p:pic>
      <p:pic>
        <p:nvPicPr>
          <p:cNvPr id="1038" name="Picture 14" descr="http://ecx.images-amazon.com/images/I/510gI-91SHL.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284984"/>
            <a:ext cx="1970661" cy="2783420"/>
          </a:xfrm>
          <a:prstGeom prst="rect">
            <a:avLst/>
          </a:prstGeom>
          <a:noFill/>
        </p:spPr>
      </p:pic>
      <p:pic>
        <p:nvPicPr>
          <p:cNvPr id="1042" name="Picture 18" descr="http://ecx.images-amazon.com/images/I/41TC7DS66AL.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429000"/>
            <a:ext cx="2113008" cy="315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37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441" y="188640"/>
            <a:ext cx="8784976" cy="1224136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1"/>
                </a:solidFill>
              </a:rPr>
              <a:t>Comment l’éducation familiale et scolaire entretiennent-elles ce </a:t>
            </a:r>
            <a:r>
              <a:rPr lang="fr-FR" sz="3200" dirty="0" smtClean="0">
                <a:solidFill>
                  <a:schemeClr val="accent1"/>
                </a:solidFill>
              </a:rPr>
              <a:t>désir de savoir ?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A</a:t>
            </a:r>
            <a:r>
              <a:rPr lang="fr-FR" sz="2000" b="1" dirty="0" smtClean="0">
                <a:solidFill>
                  <a:srgbClr val="0070C0"/>
                </a:solidFill>
              </a:rPr>
              <a:t>ccueillir </a:t>
            </a:r>
            <a:r>
              <a:rPr lang="fr-FR" sz="2000" b="1" dirty="0" smtClean="0">
                <a:solidFill>
                  <a:srgbClr val="0070C0"/>
                </a:solidFill>
              </a:rPr>
              <a:t>les préoccupations de l’enfant et </a:t>
            </a:r>
            <a:r>
              <a:rPr lang="fr-FR" sz="2000" b="1" dirty="0" smtClean="0">
                <a:solidFill>
                  <a:srgbClr val="0070C0"/>
                </a:solidFill>
              </a:rPr>
              <a:t>encourager </a:t>
            </a:r>
            <a:r>
              <a:rPr lang="fr-FR" sz="2000" b="1" dirty="0" smtClean="0">
                <a:solidFill>
                  <a:srgbClr val="0070C0"/>
                </a:solidFill>
              </a:rPr>
              <a:t>sa capacité à penser le monde</a:t>
            </a:r>
            <a:r>
              <a:rPr lang="fr-FR" sz="2000" dirty="0" smtClean="0">
                <a:solidFill>
                  <a:srgbClr val="0070C0"/>
                </a:solidFill>
              </a:rPr>
              <a:t>, c’est garantir sa motivation intrinsèque pour les apprentissages.</a:t>
            </a:r>
          </a:p>
          <a:p>
            <a:pPr marL="0" indent="0" algn="ctr">
              <a:buNone/>
            </a:pPr>
            <a:endParaRPr lang="fr-FR" sz="2000" dirty="0" smtClean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69971" y="4043669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L’enfant est une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« personne du monde »  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et pas seulement un enfant 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ou un élève.</a:t>
            </a:r>
          </a:p>
          <a:p>
            <a:pPr algn="ctr"/>
            <a:endParaRPr lang="fr-FR" dirty="0" smtClean="0"/>
          </a:p>
          <a:p>
            <a:pPr marL="285750" indent="-285750" algn="ctr">
              <a:buFont typeface="Wingdings 2"/>
              <a:buChar char="E"/>
            </a:pPr>
            <a:r>
              <a:rPr lang="fr-FR" dirty="0" smtClean="0">
                <a:sym typeface="Wingdings 2"/>
              </a:rPr>
              <a:t>Équivalence potentielle </a:t>
            </a:r>
          </a:p>
          <a:p>
            <a:pPr algn="ctr"/>
            <a:r>
              <a:rPr lang="fr-FR" dirty="0" smtClean="0">
                <a:sym typeface="Wingdings 2"/>
              </a:rPr>
              <a:t>enfant-adulte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73179" y="404366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L’enfant est un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« interlocuteur valable »</a:t>
            </a:r>
            <a:endParaRPr lang="fr-FR" dirty="0" smtClean="0">
              <a:solidFill>
                <a:srgbClr val="0070C0"/>
              </a:solidFill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il peut nourrir la réflexion du groupe et  l’enrichir de sa pensée.</a:t>
            </a:r>
            <a:r>
              <a:rPr lang="fr-FR" dirty="0" smtClean="0">
                <a:solidFill>
                  <a:srgbClr val="0070C0"/>
                </a:solidFill>
                <a:sym typeface="Wingdings 2"/>
              </a:rPr>
              <a:t> </a:t>
            </a:r>
          </a:p>
          <a:p>
            <a:pPr algn="ctr"/>
            <a:endParaRPr lang="fr-FR" dirty="0">
              <a:solidFill>
                <a:srgbClr val="0070C0"/>
              </a:solidFill>
              <a:sym typeface="Wingdings 2"/>
            </a:endParaRPr>
          </a:p>
          <a:p>
            <a:pPr algn="ctr">
              <a:buFont typeface="Wingdings 2"/>
              <a:buChar char="E"/>
            </a:pPr>
            <a:r>
              <a:rPr lang="fr-FR" dirty="0" smtClean="0">
                <a:sym typeface="Wingdings 2"/>
              </a:rPr>
              <a:t>Importance de l’écoute.</a:t>
            </a:r>
          </a:p>
          <a:p>
            <a:pPr algn="ctr">
              <a:buFont typeface="Wingdings 2"/>
              <a:buChar char="E"/>
            </a:pPr>
            <a:r>
              <a:rPr lang="fr-FR" dirty="0" smtClean="0">
                <a:sym typeface="Wingdings 2"/>
              </a:rPr>
              <a:t>Non </a:t>
            </a:r>
            <a:r>
              <a:rPr lang="fr-FR" dirty="0" smtClean="0">
                <a:sym typeface="Wingdings 2"/>
              </a:rPr>
              <a:t>hiérarchisation des savoirs, des curiosités, des </a:t>
            </a:r>
            <a:r>
              <a:rPr lang="fr-FR" dirty="0" smtClean="0">
                <a:sym typeface="Wingdings 2"/>
              </a:rPr>
              <a:t>talents.</a:t>
            </a:r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02596" y="2564904"/>
            <a:ext cx="2682466" cy="621709"/>
          </a:xfrm>
          <a:prstGeom prst="rect">
            <a:avLst/>
          </a:prstGeom>
          <a:solidFill>
            <a:srgbClr val="BDE254"/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         Jacques </a:t>
            </a:r>
            <a:r>
              <a:rPr lang="fr-FR" sz="2000" b="1" dirty="0" err="1" smtClean="0">
                <a:solidFill>
                  <a:schemeClr val="bg2">
                    <a:lumMod val="50000"/>
                  </a:schemeClr>
                </a:solidFill>
              </a:rPr>
              <a:t>Lévine</a:t>
            </a:r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</a:p>
          <a:p>
            <a:pPr lvl="0" algn="ctr">
              <a:spcBef>
                <a:spcPct val="20000"/>
              </a:spcBef>
            </a:pPr>
            <a:r>
              <a:rPr lang="fr-FR" sz="1200" b="1" u="sng" dirty="0" smtClean="0"/>
              <a:t>agsas</a:t>
            </a:r>
            <a:r>
              <a:rPr lang="fr-FR" sz="1200" u="sng" dirty="0" smtClean="0"/>
              <a:t>.free.fr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1907704" y="3186613"/>
            <a:ext cx="1368152" cy="680010"/>
          </a:xfrm>
          <a:prstGeom prst="downArrow">
            <a:avLst/>
          </a:prstGeom>
          <a:solidFill>
            <a:srgbClr val="BDE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86613"/>
            <a:ext cx="14509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792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4672" cy="1665476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chemeClr val="accent1"/>
                </a:solidFill>
              </a:rPr>
              <a:t>Les trois « vouloir savoir » constitutifs de la culture</a:t>
            </a:r>
            <a:endParaRPr lang="fr-FR" sz="4800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7564" y="2333316"/>
            <a:ext cx="19442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 vouloir savoir de l’héritage culturel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9892" y="2485868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 vouloir savoir identitaire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32240" y="2347369"/>
            <a:ext cx="18722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 vouloir savoir de la condition humaine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99892" y="3573015"/>
            <a:ext cx="2088232" cy="1377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46510" y="41951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9552" y="3573015"/>
            <a:ext cx="2160240" cy="313932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De type scolaire ou professionnel, il est prédominant dans notre culture,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On demande au sujet de s’approprier la parole et le savoir de l’autre pour pouvoir les utiliser et les transmettre à son tour.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09882" y="3573015"/>
            <a:ext cx="2268252" cy="2862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Il permet au sujet de penser les émotions qu’il ressent et de comprendre qui il est, d’où il vient…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 sujet qui s’approprie </a:t>
            </a:r>
            <a:r>
              <a:rPr lang="fr-FR" b="1" dirty="0">
                <a:solidFill>
                  <a:srgbClr val="0070C0"/>
                </a:solidFill>
              </a:rPr>
              <a:t>ce </a:t>
            </a:r>
            <a:r>
              <a:rPr lang="fr-FR" b="1" dirty="0" smtClean="0">
                <a:solidFill>
                  <a:srgbClr val="0070C0"/>
                </a:solidFill>
              </a:rPr>
              <a:t>savoir enrichit son Moi, assume sa singularité et accepte l’altérité.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88224" y="3603772"/>
            <a:ext cx="2160240" cy="286232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L</a:t>
            </a:r>
            <a:r>
              <a:rPr lang="fr-FR" b="1" dirty="0" smtClean="0">
                <a:solidFill>
                  <a:srgbClr val="0070C0"/>
                </a:solidFill>
              </a:rPr>
              <a:t>a pensée </a:t>
            </a:r>
            <a:r>
              <a:rPr lang="fr-FR" dirty="0" smtClean="0">
                <a:solidFill>
                  <a:srgbClr val="0070C0"/>
                </a:solidFill>
              </a:rPr>
              <a:t>personnelle se dégage des modèles tout faits et </a:t>
            </a:r>
            <a:r>
              <a:rPr lang="fr-FR" b="1" dirty="0" smtClean="0">
                <a:solidFill>
                  <a:srgbClr val="0070C0"/>
                </a:solidFill>
              </a:rPr>
              <a:t>cherche à comprendre par elle-même ce qui se joue dans le monde des relations.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 sujet produit des savoirs personnels.</a:t>
            </a:r>
          </a:p>
        </p:txBody>
      </p:sp>
      <p:sp>
        <p:nvSpPr>
          <p:cNvPr id="17" name="Rectangle 16"/>
          <p:cNvSpPr/>
          <p:nvPr/>
        </p:nvSpPr>
        <p:spPr>
          <a:xfrm rot="21076972">
            <a:off x="133687" y="211146"/>
            <a:ext cx="1819841" cy="338554"/>
          </a:xfrm>
          <a:prstGeom prst="rect">
            <a:avLst/>
          </a:prstGeom>
          <a:solidFill>
            <a:srgbClr val="BDE254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</a:rPr>
              <a:t>Jacques </a:t>
            </a:r>
            <a:r>
              <a:rPr lang="fr-FR" sz="1600" b="1" dirty="0" err="1" smtClean="0">
                <a:solidFill>
                  <a:schemeClr val="bg2">
                    <a:lumMod val="50000"/>
                  </a:schemeClr>
                </a:solidFill>
              </a:rPr>
              <a:t>Lévine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6364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48680"/>
            <a:ext cx="8136904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rgbClr val="0070C0"/>
                </a:solidFill>
              </a:rPr>
              <a:t>« Ce que nous souhaitons, c’est la solidarité des trois vouloir savoir. Chacun complète l’autre. Il ne s’agit pas de sacraliser une seule parole, celle qui viendrait de l’enfant lui-même, sans apport extérieur. Une des causes de l’échec scolaire de l’école est son incapacité à mettre en valeur l’ensemble des potentialités des enfants… »</a:t>
            </a:r>
          </a:p>
          <a:p>
            <a:endParaRPr lang="fr-FR" sz="2800" dirty="0" smtClean="0">
              <a:solidFill>
                <a:srgbClr val="0070C0"/>
              </a:solidFill>
            </a:endParaRPr>
          </a:p>
          <a:p>
            <a:pPr algn="r"/>
            <a:r>
              <a:rPr lang="fr-FR" sz="1400" dirty="0" smtClean="0">
                <a:solidFill>
                  <a:srgbClr val="0070C0"/>
                </a:solidFill>
              </a:rPr>
              <a:t>Jacques </a:t>
            </a:r>
            <a:r>
              <a:rPr lang="fr-FR" sz="1400" dirty="0" err="1" smtClean="0">
                <a:solidFill>
                  <a:srgbClr val="0070C0"/>
                </a:solidFill>
              </a:rPr>
              <a:t>Lévine</a:t>
            </a:r>
            <a:endParaRPr lang="fr-FR" sz="1400" dirty="0" smtClean="0">
              <a:solidFill>
                <a:srgbClr val="0070C0"/>
              </a:solidFill>
            </a:endParaRPr>
          </a:p>
          <a:p>
            <a:pPr algn="r"/>
            <a:r>
              <a:rPr lang="fr-FR" sz="1400" dirty="0" smtClean="0">
                <a:solidFill>
                  <a:srgbClr val="0070C0"/>
                </a:solidFill>
              </a:rPr>
              <a:t>L’enfant philosophe avenir de l’humanité ?</a:t>
            </a:r>
          </a:p>
          <a:p>
            <a:pPr algn="r"/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J.Lévine</a:t>
            </a:r>
            <a:r>
              <a:rPr lang="fr-FR" sz="1400" dirty="0" smtClean="0">
                <a:solidFill>
                  <a:srgbClr val="0070C0"/>
                </a:solidFill>
              </a:rPr>
              <a:t>, </a:t>
            </a:r>
            <a:r>
              <a:rPr lang="fr-FR" sz="1400" dirty="0" err="1" smtClean="0">
                <a:solidFill>
                  <a:srgbClr val="0070C0"/>
                </a:solidFill>
              </a:rPr>
              <a:t>G.Chambard</a:t>
            </a:r>
            <a:r>
              <a:rPr lang="fr-FR" sz="1400" dirty="0" smtClean="0">
                <a:solidFill>
                  <a:srgbClr val="0070C0"/>
                </a:solidFill>
              </a:rPr>
              <a:t>, </a:t>
            </a:r>
            <a:r>
              <a:rPr lang="fr-FR" sz="1400" dirty="0" err="1" smtClean="0">
                <a:solidFill>
                  <a:srgbClr val="0070C0"/>
                </a:solidFill>
              </a:rPr>
              <a:t>M.Sillam</a:t>
            </a:r>
            <a:r>
              <a:rPr lang="fr-FR" sz="1400" dirty="0" smtClean="0">
                <a:solidFill>
                  <a:srgbClr val="0070C0"/>
                </a:solidFill>
              </a:rPr>
              <a:t>  Éditions ESF </a:t>
            </a:r>
            <a:endParaRPr lang="fr-FR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4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441" y="188640"/>
            <a:ext cx="8784976" cy="1224136"/>
          </a:xfrm>
        </p:spPr>
        <p:txBody>
          <a:bodyPr/>
          <a:lstStyle/>
          <a:p>
            <a:pPr algn="ctr"/>
            <a:r>
              <a:rPr lang="fr-FR" sz="3200" dirty="0">
                <a:solidFill>
                  <a:schemeClr val="accent1"/>
                </a:solidFill>
              </a:rPr>
              <a:t>Comment </a:t>
            </a:r>
            <a:r>
              <a:rPr lang="fr-FR" sz="3200" dirty="0" smtClean="0">
                <a:solidFill>
                  <a:schemeClr val="accent1"/>
                </a:solidFill>
              </a:rPr>
              <a:t>l’école accompagne-t-elle le passage</a:t>
            </a:r>
            <a:br>
              <a:rPr lang="fr-FR" sz="3200" dirty="0" smtClean="0">
                <a:solidFill>
                  <a:schemeClr val="accent1"/>
                </a:solidFill>
              </a:rPr>
            </a:br>
            <a:r>
              <a:rPr lang="fr-FR" sz="3200" dirty="0" smtClean="0">
                <a:solidFill>
                  <a:schemeClr val="accent1"/>
                </a:solidFill>
              </a:rPr>
              <a:t> du désir de savoir au désir d’apprendre ?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5094690"/>
            <a:ext cx="2880320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Pédagogie du projet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035" y="2075077"/>
            <a:ext cx="6912768" cy="2517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800" dirty="0" smtClean="0">
                <a:solidFill>
                  <a:srgbClr val="675D59"/>
                </a:solidFill>
              </a:rPr>
              <a:t>         « Désirer </a:t>
            </a:r>
            <a:r>
              <a:rPr lang="fr-FR" sz="2800" dirty="0">
                <a:solidFill>
                  <a:srgbClr val="675D59"/>
                </a:solidFill>
              </a:rPr>
              <a:t>apprendre, suppose qu’on sache ou </a:t>
            </a:r>
            <a:r>
              <a:rPr lang="fr-FR" sz="2800" dirty="0" smtClean="0">
                <a:solidFill>
                  <a:srgbClr val="675D59"/>
                </a:solidFill>
              </a:rPr>
              <a:t>pressente qu’il </a:t>
            </a:r>
            <a:r>
              <a:rPr lang="fr-FR" sz="2800" dirty="0">
                <a:solidFill>
                  <a:srgbClr val="675D59"/>
                </a:solidFill>
              </a:rPr>
              <a:t>y a du plaisir et de la jouissance à apprendre et </a:t>
            </a:r>
            <a:r>
              <a:rPr lang="fr-FR" sz="2800" dirty="0" smtClean="0">
                <a:solidFill>
                  <a:srgbClr val="675D59"/>
                </a:solidFill>
              </a:rPr>
              <a:t>comprendre.</a:t>
            </a:r>
          </a:p>
          <a:p>
            <a:pPr lvl="0" algn="ctr">
              <a:spcBef>
                <a:spcPct val="20000"/>
              </a:spcBef>
            </a:pPr>
            <a:r>
              <a:rPr lang="fr-FR" sz="2800" dirty="0" smtClean="0">
                <a:solidFill>
                  <a:srgbClr val="675D59"/>
                </a:solidFill>
              </a:rPr>
              <a:t>Or </a:t>
            </a:r>
            <a:r>
              <a:rPr lang="fr-FR" sz="2800" dirty="0">
                <a:solidFill>
                  <a:srgbClr val="675D59"/>
                </a:solidFill>
              </a:rPr>
              <a:t>le désir appartient au sujet et ne peut être déclenché mécaniquement</a:t>
            </a:r>
            <a:r>
              <a:rPr lang="fr-FR" sz="2800" dirty="0" smtClean="0">
                <a:solidFill>
                  <a:srgbClr val="675D59"/>
                </a:solidFill>
              </a:rPr>
              <a:t>. » </a:t>
            </a:r>
          </a:p>
          <a:p>
            <a:pPr lvl="0" algn="ctr">
              <a:spcBef>
                <a:spcPct val="20000"/>
              </a:spcBef>
            </a:pPr>
            <a:endParaRPr lang="fr-FR" sz="1000" dirty="0">
              <a:solidFill>
                <a:srgbClr val="675D5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01" y="1684552"/>
            <a:ext cx="18716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83768" y="5725938"/>
            <a:ext cx="2160240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Situations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problèmes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88893" y="4938051"/>
            <a:ext cx="2088232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Ateliers de réussite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5733256"/>
            <a:ext cx="2592288" cy="46166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Médiation du jeu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12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782" y="332656"/>
            <a:ext cx="8784976" cy="1296144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Le </a:t>
            </a:r>
            <a:r>
              <a:rPr lang="fr-FR" sz="3600" dirty="0">
                <a:solidFill>
                  <a:schemeClr val="accent1"/>
                </a:solidFill>
              </a:rPr>
              <a:t>désir d’apprendre naît d’une </a:t>
            </a:r>
            <a:r>
              <a:rPr lang="fr-FR" sz="3600" dirty="0" smtClean="0">
                <a:solidFill>
                  <a:schemeClr val="accent1"/>
                </a:solidFill>
              </a:rPr>
              <a:t>rencontre </a:t>
            </a:r>
            <a:r>
              <a:rPr lang="fr-FR" sz="3600" dirty="0" smtClean="0">
                <a:solidFill>
                  <a:schemeClr val="accent1"/>
                </a:solidFill>
              </a:rPr>
              <a:t>entre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smtClean="0">
                <a:solidFill>
                  <a:schemeClr val="accent1"/>
                </a:solidFill>
              </a:rPr>
              <a:t>: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662" y="2000240"/>
            <a:ext cx="2880320" cy="381642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</a:rPr>
              <a:t>U</a:t>
            </a:r>
            <a:r>
              <a:rPr lang="fr-FR" sz="2400" b="1" dirty="0" smtClean="0">
                <a:solidFill>
                  <a:srgbClr val="0070C0"/>
                </a:solidFill>
              </a:rPr>
              <a:t>n « maître » </a:t>
            </a:r>
            <a:r>
              <a:rPr lang="fr-FR" sz="2400" dirty="0" smtClean="0">
                <a:solidFill>
                  <a:srgbClr val="0070C0"/>
                </a:solidFill>
              </a:rPr>
              <a:t>suffisamment savant et suffisamment proche pour qu’une alliance identitaire et cognitive avec lui soit possible.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752" y="2000240"/>
            <a:ext cx="3456384" cy="3490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</a:rPr>
              <a:t>D</a:t>
            </a:r>
            <a:r>
              <a:rPr lang="fr-FR" sz="2400" b="1" dirty="0" smtClean="0">
                <a:solidFill>
                  <a:srgbClr val="0070C0"/>
                </a:solidFill>
              </a:rPr>
              <a:t>es </a:t>
            </a:r>
            <a:r>
              <a:rPr lang="fr-FR" sz="2400" b="1" dirty="0">
                <a:solidFill>
                  <a:srgbClr val="0070C0"/>
                </a:solidFill>
              </a:rPr>
              <a:t>objets culturels </a:t>
            </a:r>
            <a:r>
              <a:rPr lang="fr-FR" sz="2400" dirty="0">
                <a:solidFill>
                  <a:srgbClr val="0070C0"/>
                </a:solidFill>
              </a:rPr>
              <a:t>qui font écho aux préoccupations les plus intimes (sur son destin, celui des hommes et du monde) et les lient avec les œuvres les plus universelles</a:t>
            </a:r>
            <a:r>
              <a:rPr lang="fr-FR" sz="2400" dirty="0" smtClean="0">
                <a:solidFill>
                  <a:srgbClr val="0070C0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endParaRPr lang="fr-FR" sz="2400" dirty="0">
              <a:solidFill>
                <a:srgbClr val="675D5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7554" y="5896293"/>
            <a:ext cx="3786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</a:rPr>
              <a:t>Un projet personnel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5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4986718"/>
            <a:ext cx="3816424" cy="12311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900" b="1" dirty="0" smtClean="0">
              <a:solidFill>
                <a:srgbClr val="BDE254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BDE254"/>
                </a:solidFill>
              </a:rPr>
              <a:t>« Regard-photo »  « regard cinéma »</a:t>
            </a:r>
          </a:p>
          <a:p>
            <a:pPr algn="ctr"/>
            <a:endParaRPr lang="fr-FR" sz="900" b="1" dirty="0">
              <a:solidFill>
                <a:srgbClr val="BDE25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4986718"/>
            <a:ext cx="3240360" cy="10926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900" b="1" dirty="0" smtClean="0">
              <a:solidFill>
                <a:srgbClr val="BDE254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BDE254"/>
                </a:solidFill>
              </a:rPr>
              <a:t>Cadre hors-menace</a:t>
            </a:r>
          </a:p>
          <a:p>
            <a:pPr algn="ctr"/>
            <a:r>
              <a:rPr lang="fr-FR" sz="2800" b="1" dirty="0" smtClean="0">
                <a:solidFill>
                  <a:srgbClr val="BDE254"/>
                </a:solidFill>
              </a:rPr>
              <a:t> </a:t>
            </a:r>
            <a:endParaRPr lang="fr-FR" sz="2800" b="1" dirty="0">
              <a:solidFill>
                <a:srgbClr val="BDE25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243" y="2780928"/>
            <a:ext cx="481899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971600" y="188640"/>
            <a:ext cx="7776864" cy="23083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« L’objectif de l’école,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0070C0"/>
                </a:solidFill>
              </a:rPr>
              <a:t>c’est d’inventer et d’</a:t>
            </a:r>
            <a:r>
              <a:rPr lang="fr-FR" sz="2400" b="1" dirty="0" smtClean="0">
                <a:solidFill>
                  <a:srgbClr val="0070C0"/>
                </a:solidFill>
              </a:rPr>
              <a:t>assurer les conditions optimales de la croissance de chacun dans un cadre qui,</a:t>
            </a:r>
            <a:r>
              <a:rPr lang="fr-FR" sz="2400" dirty="0" smtClean="0">
                <a:solidFill>
                  <a:srgbClr val="0070C0"/>
                </a:solidFill>
              </a:rPr>
              <a:t> autant que possible, </a:t>
            </a:r>
            <a:r>
              <a:rPr lang="fr-FR" sz="2400" b="1" dirty="0" smtClean="0">
                <a:solidFill>
                  <a:srgbClr val="0070C0"/>
                </a:solidFill>
              </a:rPr>
              <a:t>se doit de rester collectif. » 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1520904" y="3952368"/>
            <a:ext cx="1368152" cy="680010"/>
          </a:xfrm>
          <a:prstGeom prst="downArrow">
            <a:avLst/>
          </a:prstGeom>
          <a:solidFill>
            <a:srgbClr val="BDE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6228184" y="3953091"/>
            <a:ext cx="1368152" cy="680010"/>
          </a:xfrm>
          <a:prstGeom prst="downArrow">
            <a:avLst/>
          </a:prstGeom>
          <a:solidFill>
            <a:srgbClr val="BDE2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514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rot="21212542">
            <a:off x="194558" y="255021"/>
            <a:ext cx="344093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BDE254"/>
                </a:solidFill>
              </a:rPr>
              <a:t>Un cadre hors-menace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1052736"/>
            <a:ext cx="20162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Le cadre hors menace, n’est pas un cocon qui préserve l’élève de toutes les frustrations.</a:t>
            </a:r>
          </a:p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55325" y="1422067"/>
            <a:ext cx="2520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</a:rPr>
              <a:t>Il va au-delà d’un cadre pédagogique bienveillant et structuré. </a:t>
            </a:r>
          </a:p>
          <a:p>
            <a:endParaRPr lang="fr-F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075" y="676275"/>
            <a:ext cx="41338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4962606"/>
            <a:ext cx="8496943" cy="181588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 Le cadre hors-menace </a:t>
            </a:r>
            <a:r>
              <a:rPr lang="fr-FR" sz="2800" b="1" dirty="0">
                <a:solidFill>
                  <a:srgbClr val="0070C0"/>
                </a:solidFill>
              </a:rPr>
              <a:t>est un espace psychique </a:t>
            </a:r>
            <a:r>
              <a:rPr lang="fr-FR" sz="2800" b="1" dirty="0" smtClean="0">
                <a:solidFill>
                  <a:srgbClr val="0070C0"/>
                </a:solidFill>
              </a:rPr>
              <a:t>qui </a:t>
            </a:r>
          </a:p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« a comme propriété paradoxale que nous pouvons y affronter toutes sortes de menaces qui pèsent sur nous, tout en étant hors menace. »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97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3808" y="260648"/>
            <a:ext cx="5832648" cy="6088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70C0"/>
                </a:solidFill>
              </a:rPr>
              <a:t> </a:t>
            </a:r>
            <a:endParaRPr lang="fr-FR" sz="2000" dirty="0" smtClean="0">
              <a:solidFill>
                <a:srgbClr val="0070C0"/>
              </a:solidFill>
            </a:endParaRPr>
          </a:p>
          <a:p>
            <a:pPr marL="0" lvl="0" indent="0" algn="ctr">
              <a:lnSpc>
                <a:spcPct val="170000"/>
              </a:lnSpc>
              <a:buNone/>
            </a:pPr>
            <a:r>
              <a:rPr lang="fr-FR" sz="2400" b="1" dirty="0" smtClean="0">
                <a:solidFill>
                  <a:srgbClr val="0070C0"/>
                </a:solidFill>
              </a:rPr>
              <a:t>(…) « Remettre en trajectoire de vie implique un changement de perception, le passage d’un regard à un autre, le passage du </a:t>
            </a:r>
            <a:r>
              <a:rPr lang="fr-FR" sz="2400" b="1" dirty="0" smtClean="0">
                <a:solidFill>
                  <a:schemeClr val="accent1"/>
                </a:solidFill>
              </a:rPr>
              <a:t>"regard-photo", </a:t>
            </a:r>
            <a:r>
              <a:rPr lang="fr-FR" sz="2400" b="1" dirty="0" smtClean="0">
                <a:solidFill>
                  <a:srgbClr val="0070C0"/>
                </a:solidFill>
              </a:rPr>
              <a:t>qui emprisonne l’autre dans l’image qu’on lui prête, au </a:t>
            </a:r>
            <a:r>
              <a:rPr lang="fr-FR" sz="2400" b="1" dirty="0" smtClean="0">
                <a:solidFill>
                  <a:schemeClr val="accent1"/>
                </a:solidFill>
              </a:rPr>
              <a:t>"regard-cinéma" </a:t>
            </a:r>
            <a:r>
              <a:rPr lang="fr-FR" sz="2400" b="1" dirty="0" smtClean="0">
                <a:solidFill>
                  <a:srgbClr val="0070C0"/>
                </a:solidFill>
              </a:rPr>
              <a:t>qui donne toute sa place à l’avènement d’une autre façon d’être. »</a:t>
            </a:r>
          </a:p>
          <a:p>
            <a:pPr marL="0" lvl="0" indent="0" algn="ctr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Jacques </a:t>
            </a:r>
            <a:r>
              <a:rPr lang="fr-FR" sz="2000" dirty="0" err="1" smtClean="0">
                <a:solidFill>
                  <a:srgbClr val="0070C0"/>
                </a:solidFill>
              </a:rPr>
              <a:t>Lévine</a:t>
            </a:r>
            <a:endParaRPr lang="fr-FR" sz="2000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356" y="5698122"/>
            <a:ext cx="5530600" cy="7201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1200" dirty="0" smtClean="0">
                <a:solidFill>
                  <a:srgbClr val="0070C0"/>
                </a:solidFill>
              </a:rPr>
              <a:t>Michel </a:t>
            </a:r>
            <a:r>
              <a:rPr lang="fr-FR" sz="1200" dirty="0" err="1">
                <a:solidFill>
                  <a:srgbClr val="0070C0"/>
                </a:solidFill>
              </a:rPr>
              <a:t>Develay</a:t>
            </a:r>
            <a:r>
              <a:rPr lang="fr-FR" sz="1200" dirty="0">
                <a:solidFill>
                  <a:srgbClr val="0070C0"/>
                </a:solidFill>
              </a:rPr>
              <a:t>, Jacques </a:t>
            </a:r>
            <a:r>
              <a:rPr lang="fr-FR" sz="1200" dirty="0" err="1">
                <a:solidFill>
                  <a:srgbClr val="0070C0"/>
                </a:solidFill>
              </a:rPr>
              <a:t>Lévine</a:t>
            </a:r>
            <a:r>
              <a:rPr lang="fr-FR" sz="1200" dirty="0">
                <a:solidFill>
                  <a:srgbClr val="0070C0"/>
                </a:solidFill>
              </a:rPr>
              <a:t> – "</a:t>
            </a:r>
            <a:r>
              <a:rPr lang="fr-FR" sz="1200" dirty="0" err="1">
                <a:solidFill>
                  <a:srgbClr val="0070C0"/>
                </a:solidFill>
              </a:rPr>
              <a:t>Anthroplologie</a:t>
            </a:r>
            <a:r>
              <a:rPr lang="fr-FR" sz="1200" dirty="0">
                <a:solidFill>
                  <a:srgbClr val="0070C0"/>
                </a:solidFill>
              </a:rPr>
              <a:t> des savoirs scolaires" 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fr-FR" sz="1200" i="1" dirty="0" smtClean="0">
                <a:solidFill>
                  <a:srgbClr val="0070C0"/>
                </a:solidFill>
              </a:rPr>
              <a:t>De </a:t>
            </a:r>
            <a:r>
              <a:rPr lang="fr-FR" sz="1200" i="1" dirty="0">
                <a:solidFill>
                  <a:srgbClr val="0070C0"/>
                </a:solidFill>
              </a:rPr>
              <a:t>la </a:t>
            </a:r>
            <a:r>
              <a:rPr lang="fr-FR" sz="1200" i="1" dirty="0" err="1">
                <a:solidFill>
                  <a:srgbClr val="0070C0"/>
                </a:solidFill>
              </a:rPr>
              <a:t>désappartenance</a:t>
            </a:r>
            <a:r>
              <a:rPr lang="fr-FR" sz="1200" i="1" dirty="0">
                <a:solidFill>
                  <a:srgbClr val="0070C0"/>
                </a:solidFill>
              </a:rPr>
              <a:t> à la </a:t>
            </a:r>
            <a:r>
              <a:rPr lang="fr-FR" sz="1200" i="1" dirty="0" err="1">
                <a:solidFill>
                  <a:srgbClr val="0070C0"/>
                </a:solidFill>
              </a:rPr>
              <a:t>réappartenance</a:t>
            </a:r>
            <a:r>
              <a:rPr lang="fr-FR" sz="1200" i="1" dirty="0">
                <a:solidFill>
                  <a:srgbClr val="0070C0"/>
                </a:solidFill>
              </a:rPr>
              <a:t>. </a:t>
            </a:r>
            <a:endParaRPr lang="fr-FR" sz="1200" i="1" dirty="0" smtClean="0">
              <a:solidFill>
                <a:srgbClr val="0070C0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fr-FR" sz="1200" dirty="0" smtClean="0">
                <a:solidFill>
                  <a:srgbClr val="0070C0"/>
                </a:solidFill>
              </a:rPr>
              <a:t>ESF </a:t>
            </a:r>
            <a:r>
              <a:rPr lang="fr-FR" sz="1200" dirty="0">
                <a:solidFill>
                  <a:srgbClr val="0070C0"/>
                </a:solidFill>
              </a:rPr>
              <a:t>éditeur, collection Pratiques et enjeux pédagogiques, 2003.</a:t>
            </a:r>
          </a:p>
        </p:txBody>
      </p:sp>
      <p:sp>
        <p:nvSpPr>
          <p:cNvPr id="8" name="ZoneTexte 7"/>
          <p:cNvSpPr txBox="1"/>
          <p:nvPr/>
        </p:nvSpPr>
        <p:spPr>
          <a:xfrm rot="20989164">
            <a:off x="104115" y="200254"/>
            <a:ext cx="2195736" cy="98488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900" b="1" dirty="0" smtClean="0">
              <a:solidFill>
                <a:srgbClr val="BDE254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BDE254"/>
                </a:solidFill>
              </a:rPr>
              <a:t>« Regard-photo » </a:t>
            </a:r>
          </a:p>
          <a:p>
            <a:pPr algn="ctr"/>
            <a:r>
              <a:rPr lang="fr-FR" sz="2000" b="1" dirty="0" smtClean="0">
                <a:solidFill>
                  <a:srgbClr val="BDE254"/>
                </a:solidFill>
              </a:rPr>
              <a:t> « regard cinéma »</a:t>
            </a:r>
          </a:p>
          <a:p>
            <a:pPr algn="ctr"/>
            <a:endParaRPr lang="fr-FR" sz="900" b="1" dirty="0">
              <a:solidFill>
                <a:srgbClr val="BDE254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1442777"/>
            <a:ext cx="1728192" cy="507831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« Ce qui différencie le regard photo du regard cinéma c’est la place faite à l’instant.</a:t>
            </a:r>
          </a:p>
          <a:p>
            <a:pPr algn="ctr"/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 Le regard photo l’isole, le découpe. </a:t>
            </a:r>
          </a:p>
          <a:p>
            <a:pPr algn="ctr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Le regard cinéma contraint l’instant à se réinsérer dans la chaine passé-présent-futur. »</a:t>
            </a:r>
          </a:p>
        </p:txBody>
      </p:sp>
    </p:spTree>
    <p:extLst>
      <p:ext uri="{BB962C8B-B14F-4D97-AF65-F5344CB8AC3E}">
        <p14:creationId xmlns:p14="http://schemas.microsoft.com/office/powerpoint/2010/main" xmlns="" val="427654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Thermique</Template>
  <TotalTime>642</TotalTime>
  <Words>528</Words>
  <Application>Microsoft Office PowerPoint</Application>
  <PresentationFormat>Affichage à l'écran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thermique</vt:lpstr>
      <vt:lpstr>Les 5 pôles de la réussite</vt:lpstr>
      <vt:lpstr>Comment l’éducation familiale et scolaire entretiennent-elles ce désir de savoir ?</vt:lpstr>
      <vt:lpstr>Les trois « vouloir savoir » constitutifs de la culture</vt:lpstr>
      <vt:lpstr>Diapositive 4</vt:lpstr>
      <vt:lpstr>Comment l’école accompagne-t-elle le passage  du désir de savoir au désir d’apprendre ?</vt:lpstr>
      <vt:lpstr>Le désir d’apprendre naît d’une rencontre entre :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josse</dc:creator>
  <cp:lastModifiedBy>Utilisateur</cp:lastModifiedBy>
  <cp:revision>75</cp:revision>
  <dcterms:created xsi:type="dcterms:W3CDTF">2013-06-10T08:16:58Z</dcterms:created>
  <dcterms:modified xsi:type="dcterms:W3CDTF">2016-06-13T08:11:05Z</dcterms:modified>
</cp:coreProperties>
</file>